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a Badowska" userId="cbd4763122c5d057" providerId="LiveId" clId="{C9FA90FB-DFC9-4FF5-8A7B-E44434BB1BD1}"/>
    <pc:docChg chg="undo redo custSel delSld modSld">
      <pc:chgData name="Emilia Badowska" userId="cbd4763122c5d057" providerId="LiveId" clId="{C9FA90FB-DFC9-4FF5-8A7B-E44434BB1BD1}" dt="2026-07-10T07:51:43.871" v="4889" actId="1076"/>
      <pc:docMkLst>
        <pc:docMk/>
      </pc:docMkLst>
      <pc:sldChg chg="modSp mod">
        <pc:chgData name="Emilia Badowska" userId="cbd4763122c5d057" providerId="LiveId" clId="{C9FA90FB-DFC9-4FF5-8A7B-E44434BB1BD1}" dt="2026-07-10T07:51:43.871" v="4889" actId="1076"/>
        <pc:sldMkLst>
          <pc:docMk/>
          <pc:sldMk cId="0" sldId="294"/>
        </pc:sldMkLst>
        <pc:picChg chg="mod">
          <ac:chgData name="Emilia Badowska" userId="cbd4763122c5d057" providerId="LiveId" clId="{C9FA90FB-DFC9-4FF5-8A7B-E44434BB1BD1}" dt="2026-07-10T07:51:43.871" v="4889" actId="1076"/>
          <ac:picMkLst>
            <pc:docMk/>
            <pc:sldMk cId="0" sldId="294"/>
            <ac:picMk id="33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7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Tekst tytułowy</a:t>
            </a:r>
          </a:p>
        </p:txBody>
      </p:sp>
      <p:sp>
        <p:nvSpPr>
          <p:cNvPr id="1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21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 tytułowy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3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39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kst tytułowy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48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5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73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Tekst tytułowy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404040"/>
          </a:solidFill>
          <a:uFillTx/>
          <a:latin typeface="Montserrat SemiBold"/>
          <a:ea typeface="Montserrat SemiBold"/>
          <a:cs typeface="Montserrat SemiBold"/>
          <a:sym typeface="Montserrat SemiBold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2"/>
          <a:srcRect r="40211"/>
          <a:stretch>
            <a:fillRect/>
          </a:stretch>
        </p:blipFill>
        <p:spPr>
          <a:xfrm>
            <a:off x="88490" y="62802"/>
            <a:ext cx="7236542" cy="6795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3" descr="Picture 3">
            <a:extLst>
              <a:ext uri="{FF2B5EF4-FFF2-40B4-BE49-F238E27FC236}">
                <a16:creationId xmlns:a16="http://schemas.microsoft.com/office/drawing/2014/main" id="{8C20F346-F07D-BED6-AC64-8FDC0C96E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44725" y="3953691"/>
            <a:ext cx="1647379" cy="403159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A6C5D72-637B-180E-84F9-0152C02D9D1F}"/>
              </a:ext>
            </a:extLst>
          </p:cNvPr>
          <p:cNvSpPr txBox="1"/>
          <p:nvPr/>
        </p:nvSpPr>
        <p:spPr>
          <a:xfrm>
            <a:off x="7325032" y="3588774"/>
            <a:ext cx="437535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Specjalistyczna pielęgnacja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kosmeceutyczna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ukierunkowana na redukcję przebarwień, dla jaśniejszej, bardziej promiennej i wyrównanej skóry.</a:t>
            </a: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pto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2"/>
          <p:cNvSpPr txBox="1"/>
          <p:nvPr/>
        </p:nvSpPr>
        <p:spPr>
          <a:xfrm>
            <a:off x="747285" y="575440"/>
            <a:ext cx="380895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ADD LUMINOSITY PROMO VIDEO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4" descr="Picture 4"/>
          <p:cNvPicPr>
            <a:picLocks noChangeAspect="1"/>
          </p:cNvPicPr>
          <p:nvPr/>
        </p:nvPicPr>
        <p:blipFill>
          <a:blip r:embed="rId2">
            <a:alphaModFix amt="70000"/>
          </a:blip>
          <a:srcRect l="13195" t="11458" r="30556"/>
          <a:stretch>
            <a:fillRect/>
          </a:stretch>
        </p:blipFill>
        <p:spPr>
          <a:xfrm rot="16200004" flipH="1">
            <a:off x="2667001" y="-2666991"/>
            <a:ext cx="6858001" cy="12191996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extBox 4"/>
          <p:cNvSpPr txBox="1"/>
          <p:nvPr/>
        </p:nvSpPr>
        <p:spPr>
          <a:xfrm>
            <a:off x="-124275" y="428687"/>
            <a:ext cx="1204441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LUMINOSITY</a:t>
            </a:r>
          </a:p>
        </p:txBody>
      </p:sp>
      <p:sp>
        <p:nvSpPr>
          <p:cNvPr id="100" name="TextBox 6"/>
          <p:cNvSpPr txBox="1"/>
          <p:nvPr/>
        </p:nvSpPr>
        <p:spPr>
          <a:xfrm>
            <a:off x="795192" y="1204575"/>
            <a:ext cx="10601616" cy="4190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Przebarwienia</a:t>
            </a:r>
            <a:r>
              <a:rPr sz="2000" dirty="0"/>
              <a:t> </a:t>
            </a:r>
            <a:r>
              <a:rPr sz="2000" dirty="0" err="1"/>
              <a:t>skóry</a:t>
            </a:r>
            <a:r>
              <a:rPr sz="2000" dirty="0"/>
              <a:t> </a:t>
            </a:r>
            <a:r>
              <a:rPr sz="2000" dirty="0" err="1"/>
              <a:t>stają</a:t>
            </a:r>
            <a:r>
              <a:rPr sz="2000" dirty="0"/>
              <a:t> </a:t>
            </a:r>
            <a:r>
              <a:rPr sz="2000" dirty="0" err="1"/>
              <a:t>się</a:t>
            </a:r>
            <a:r>
              <a:rPr sz="2000" dirty="0"/>
              <a:t> </a:t>
            </a:r>
            <a:r>
              <a:rPr sz="2000" dirty="0" err="1"/>
              <a:t>coraz</a:t>
            </a:r>
            <a:r>
              <a:rPr sz="2000" dirty="0"/>
              <a:t> </a:t>
            </a:r>
            <a:r>
              <a:rPr sz="2000" dirty="0" err="1"/>
              <a:t>większym</a:t>
            </a:r>
            <a:r>
              <a:rPr sz="2000" dirty="0"/>
              <a:t> </a:t>
            </a:r>
            <a:r>
              <a:rPr sz="2000" dirty="0" err="1"/>
              <a:t>problemem</a:t>
            </a:r>
            <a:r>
              <a:rPr sz="2000" dirty="0"/>
              <a:t>. </a:t>
            </a:r>
            <a:r>
              <a:rPr sz="2000" dirty="0" err="1"/>
              <a:t>Badania</a:t>
            </a:r>
            <a:r>
              <a:rPr sz="2000" dirty="0"/>
              <a:t> </a:t>
            </a:r>
            <a:r>
              <a:rPr sz="2000" dirty="0" err="1"/>
              <a:t>pokazują</a:t>
            </a:r>
            <a:r>
              <a:rPr sz="2000" dirty="0"/>
              <a:t>, </a:t>
            </a:r>
            <a:r>
              <a:rPr sz="2000" dirty="0" err="1"/>
              <a:t>że</a:t>
            </a:r>
            <a:r>
              <a:rPr sz="2000" dirty="0"/>
              <a:t> </a:t>
            </a:r>
            <a:r>
              <a:rPr sz="2000" dirty="0" err="1"/>
              <a:t>około</a:t>
            </a:r>
            <a:r>
              <a:rPr sz="2000" dirty="0"/>
              <a:t> 65% </a:t>
            </a:r>
            <a:r>
              <a:rPr sz="2000" dirty="0" err="1"/>
              <a:t>kobiet</a:t>
            </a:r>
            <a:r>
              <a:rPr sz="2000" dirty="0"/>
              <a:t> </a:t>
            </a:r>
            <a:r>
              <a:rPr sz="2000" dirty="0" err="1"/>
              <a:t>doświadcza</a:t>
            </a:r>
            <a:r>
              <a:rPr sz="2000" dirty="0"/>
              <a:t> </a:t>
            </a:r>
            <a:r>
              <a:rPr sz="2000" dirty="0" err="1"/>
              <a:t>przebarwień</a:t>
            </a:r>
            <a:r>
              <a:rPr sz="2000" dirty="0"/>
              <a:t>. </a:t>
            </a:r>
            <a:r>
              <a:rPr sz="2000" dirty="0" err="1"/>
              <a:t>Rozwiązania</a:t>
            </a:r>
            <a:r>
              <a:rPr sz="2000" dirty="0"/>
              <a:t> w </a:t>
            </a:r>
            <a:r>
              <a:rPr sz="2000" dirty="0" err="1"/>
              <a:t>zakresie</a:t>
            </a:r>
            <a:r>
              <a:rPr sz="2000" dirty="0"/>
              <a:t> </a:t>
            </a:r>
            <a:r>
              <a:rPr sz="2000" dirty="0" err="1"/>
              <a:t>przebarwień</a:t>
            </a:r>
            <a:r>
              <a:rPr sz="2000" dirty="0"/>
              <a:t> </a:t>
            </a:r>
            <a:r>
              <a:rPr sz="2000" dirty="0" err="1"/>
              <a:t>należą</a:t>
            </a:r>
            <a:r>
              <a:rPr sz="2000" dirty="0"/>
              <a:t> do </a:t>
            </a:r>
            <a:r>
              <a:rPr sz="2000" dirty="0" err="1"/>
              <a:t>najczęściej</a:t>
            </a:r>
            <a:r>
              <a:rPr sz="2000" dirty="0"/>
              <a:t> </a:t>
            </a:r>
            <a:r>
              <a:rPr sz="2000" dirty="0" err="1"/>
              <a:t>poruszanych</a:t>
            </a:r>
            <a:r>
              <a:rPr sz="2000" dirty="0"/>
              <a:t> </a:t>
            </a:r>
            <a:r>
              <a:rPr sz="2000" dirty="0" err="1"/>
              <a:t>tematów</a:t>
            </a:r>
            <a:r>
              <a:rPr sz="2000" dirty="0"/>
              <a:t> w </a:t>
            </a:r>
            <a:r>
              <a:rPr sz="2000" dirty="0" err="1"/>
              <a:t>pielęgnacji</a:t>
            </a:r>
            <a:r>
              <a:rPr sz="2000" dirty="0"/>
              <a:t> </a:t>
            </a:r>
            <a:r>
              <a:rPr sz="2000" dirty="0" err="1"/>
              <a:t>skóry</a:t>
            </a:r>
            <a:r>
              <a:rPr sz="2000" dirty="0"/>
              <a:t>.</a:t>
            </a:r>
          </a:p>
          <a:p>
            <a:pPr algn="just">
              <a:lnSpc>
                <a:spcPct val="150000"/>
              </a:lnSpc>
              <a:defRPr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 algn="just">
              <a:lnSpc>
                <a:spcPct val="150000"/>
              </a:lnSpc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Luminosity – </a:t>
            </a:r>
            <a:r>
              <a:rPr sz="2000" dirty="0" err="1"/>
              <a:t>przełomowe</a:t>
            </a:r>
            <a:r>
              <a:rPr sz="2000" dirty="0"/>
              <a:t>, </a:t>
            </a:r>
            <a:r>
              <a:rPr sz="2000" b="1" dirty="0" err="1"/>
              <a:t>klinicznie</a:t>
            </a:r>
            <a:r>
              <a:rPr sz="2000" b="1" dirty="0"/>
              <a:t> </a:t>
            </a:r>
            <a:r>
              <a:rPr sz="2000" b="1" dirty="0" err="1"/>
              <a:t>testowane</a:t>
            </a:r>
            <a:r>
              <a:rPr sz="2000" dirty="0"/>
              <a:t> </a:t>
            </a:r>
            <a:r>
              <a:rPr sz="2000" dirty="0" err="1"/>
              <a:t>formuły</a:t>
            </a:r>
            <a:r>
              <a:rPr sz="2000" dirty="0"/>
              <a:t> </a:t>
            </a:r>
            <a:r>
              <a:rPr sz="2000" dirty="0" err="1"/>
              <a:t>oraz</a:t>
            </a:r>
            <a:r>
              <a:rPr sz="2000" dirty="0"/>
              <a:t> </a:t>
            </a:r>
            <a:r>
              <a:rPr sz="2000" dirty="0" err="1"/>
              <a:t>ukierunkowane</a:t>
            </a:r>
            <a:r>
              <a:rPr sz="2000" dirty="0"/>
              <a:t> </a:t>
            </a:r>
            <a:r>
              <a:rPr sz="2000" dirty="0" err="1"/>
              <a:t>profesjonalne</a:t>
            </a:r>
            <a:r>
              <a:rPr sz="2000" dirty="0"/>
              <a:t> </a:t>
            </a:r>
            <a:r>
              <a:rPr sz="2000" dirty="0" err="1"/>
              <a:t>zabiegi</a:t>
            </a:r>
            <a:r>
              <a:rPr sz="2000" dirty="0"/>
              <a:t>: </a:t>
            </a:r>
          </a:p>
          <a:p>
            <a:pPr marL="342900" indent="-342900" algn="just">
              <a:lnSpc>
                <a:spcPct val="150000"/>
              </a:lnSpc>
              <a:buSzPct val="100000"/>
              <a:buChar char="▪"/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Rozjaśnia</a:t>
            </a:r>
            <a:r>
              <a:rPr sz="2000" b="0" dirty="0"/>
              <a:t> </a:t>
            </a:r>
            <a:r>
              <a:rPr sz="2000" b="0" dirty="0" err="1"/>
              <a:t>istniejące</a:t>
            </a:r>
            <a:r>
              <a:rPr sz="2000" b="0" dirty="0"/>
              <a:t> </a:t>
            </a:r>
            <a:r>
              <a:rPr sz="2000" b="0" dirty="0" err="1"/>
              <a:t>przebarwienia</a:t>
            </a:r>
            <a:endParaRPr sz="2000" b="0" dirty="0"/>
          </a:p>
          <a:p>
            <a:pPr marL="342900" indent="-342900" algn="just">
              <a:lnSpc>
                <a:spcPct val="150000"/>
              </a:lnSpc>
              <a:buSzPct val="100000"/>
              <a:buChar char="▪"/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Wyrównuje</a:t>
            </a:r>
            <a:r>
              <a:rPr sz="2000" dirty="0"/>
              <a:t> </a:t>
            </a:r>
            <a:r>
              <a:rPr sz="2000" b="0" dirty="0" err="1"/>
              <a:t>koloryt</a:t>
            </a:r>
            <a:r>
              <a:rPr sz="2000" b="0" dirty="0"/>
              <a:t> </a:t>
            </a:r>
            <a:r>
              <a:rPr sz="2000" b="0" dirty="0" err="1"/>
              <a:t>skóry</a:t>
            </a:r>
            <a:r>
              <a:rPr sz="2000" b="0" dirty="0"/>
              <a:t>, </a:t>
            </a:r>
            <a:r>
              <a:rPr sz="2000" b="0" dirty="0" err="1"/>
              <a:t>nadając</a:t>
            </a:r>
            <a:r>
              <a:rPr sz="2000" b="0" dirty="0"/>
              <a:t> </a:t>
            </a:r>
            <a:r>
              <a:rPr sz="2000" b="0" dirty="0" err="1"/>
              <a:t>jej</a:t>
            </a:r>
            <a:r>
              <a:rPr sz="2000" b="0" dirty="0"/>
              <a:t> </a:t>
            </a:r>
            <a:r>
              <a:rPr sz="2000" b="0" dirty="0" err="1"/>
              <a:t>jaśniejszy</a:t>
            </a:r>
            <a:r>
              <a:rPr sz="2000" b="0" dirty="0"/>
              <a:t> </a:t>
            </a:r>
            <a:r>
              <a:rPr sz="2000" b="0" dirty="0" err="1"/>
              <a:t>i</a:t>
            </a:r>
            <a:r>
              <a:rPr sz="2000" b="0" dirty="0"/>
              <a:t> </a:t>
            </a:r>
            <a:r>
              <a:rPr sz="2000" b="0" dirty="0" err="1"/>
              <a:t>bardziej</a:t>
            </a:r>
            <a:r>
              <a:rPr sz="2000" b="0" dirty="0"/>
              <a:t> </a:t>
            </a:r>
            <a:r>
              <a:rPr sz="2000" b="0" dirty="0" err="1"/>
              <a:t>klarowny</a:t>
            </a:r>
            <a:r>
              <a:rPr sz="2000" b="0" dirty="0"/>
              <a:t> </a:t>
            </a:r>
            <a:r>
              <a:rPr sz="2000" b="0" dirty="0" err="1"/>
              <a:t>wygląd</a:t>
            </a:r>
            <a:endParaRPr sz="2000" b="0" dirty="0"/>
          </a:p>
          <a:p>
            <a:pPr marL="342900" indent="-342900" algn="just">
              <a:lnSpc>
                <a:spcPct val="150000"/>
              </a:lnSpc>
              <a:buSzPct val="100000"/>
              <a:buChar char="▪"/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Zapobiega</a:t>
            </a:r>
            <a:r>
              <a:rPr sz="2000" dirty="0"/>
              <a:t> </a:t>
            </a:r>
            <a:r>
              <a:rPr sz="2000" b="0" dirty="0" err="1"/>
              <a:t>powstawaniu</a:t>
            </a:r>
            <a:r>
              <a:rPr sz="2000" b="0" dirty="0"/>
              <a:t> </a:t>
            </a:r>
            <a:r>
              <a:rPr sz="2000" b="0" dirty="0" err="1"/>
              <a:t>nowych</a:t>
            </a:r>
            <a:r>
              <a:rPr sz="2000" b="0" dirty="0"/>
              <a:t> </a:t>
            </a:r>
            <a:r>
              <a:rPr sz="2000" b="0" dirty="0" err="1"/>
              <a:t>przebarwień</a:t>
            </a:r>
            <a:endParaRPr sz="2000" b="0" dirty="0"/>
          </a:p>
        </p:txBody>
      </p:sp>
      <p:pic>
        <p:nvPicPr>
          <p:cNvPr id="101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5400000" flipH="1">
            <a:off x="5857746" y="275093"/>
            <a:ext cx="6858000" cy="6307814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extBox 2"/>
          <p:cNvSpPr txBox="1"/>
          <p:nvPr/>
        </p:nvSpPr>
        <p:spPr>
          <a:xfrm>
            <a:off x="173538" y="348243"/>
            <a:ext cx="12100562" cy="665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PRZEBARWIENIA OBJAWIAJĄ SIĘ W RÓŻNYCH FORMACH</a:t>
            </a:r>
          </a:p>
        </p:txBody>
      </p:sp>
      <p:pic>
        <p:nvPicPr>
          <p:cNvPr id="105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10306" y="568173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Box 9"/>
          <p:cNvSpPr txBox="1"/>
          <p:nvPr/>
        </p:nvSpPr>
        <p:spPr>
          <a:xfrm>
            <a:off x="429178" y="5576170"/>
            <a:ext cx="12100562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Ekspozycja</a:t>
            </a:r>
            <a:r>
              <a:rPr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promieniowanie</a:t>
            </a:r>
            <a:r>
              <a:rPr b="1" dirty="0"/>
              <a:t> UV</a:t>
            </a:r>
            <a:r>
              <a:rPr dirty="0"/>
              <a:t> </a:t>
            </a:r>
            <a:r>
              <a:rPr dirty="0" err="1"/>
              <a:t>nasila</a:t>
            </a:r>
            <a:r>
              <a:rPr dirty="0"/>
              <a:t> </a:t>
            </a:r>
            <a:r>
              <a:rPr dirty="0" err="1"/>
              <a:t>wszystkie</a:t>
            </a:r>
            <a:r>
              <a:rPr dirty="0"/>
              <a:t> </a:t>
            </a:r>
            <a:r>
              <a:rPr dirty="0" err="1"/>
              <a:t>rodzaje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, </a:t>
            </a:r>
          </a:p>
          <a:p>
            <a:pPr algn="ctr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sprawiając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stają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bardziej</a:t>
            </a:r>
            <a:r>
              <a:rPr dirty="0"/>
              <a:t> </a:t>
            </a:r>
            <a:r>
              <a:rPr dirty="0" err="1"/>
              <a:t>widoczne</a:t>
            </a:r>
            <a:r>
              <a:rPr dirty="0"/>
              <a:t>, a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nierówny</a:t>
            </a:r>
            <a:r>
              <a:rPr dirty="0"/>
              <a:t>.</a:t>
            </a:r>
          </a:p>
        </p:txBody>
      </p:sp>
      <p:sp>
        <p:nvSpPr>
          <p:cNvPr id="107" name="TextBox 12"/>
          <p:cNvSpPr txBox="1"/>
          <p:nvPr/>
        </p:nvSpPr>
        <p:spPr>
          <a:xfrm>
            <a:off x="2336669" y="1428422"/>
            <a:ext cx="9135480" cy="1022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słoneczne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starcze</a:t>
            </a:r>
            <a:endParaRPr b="0" dirty="0"/>
          </a:p>
          <a:p>
            <a: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powstające</a:t>
            </a:r>
            <a:r>
              <a:rPr dirty="0"/>
              <a:t> w </a:t>
            </a:r>
            <a:r>
              <a:rPr dirty="0" err="1"/>
              <a:t>wyniku</a:t>
            </a:r>
            <a:r>
              <a:rPr dirty="0"/>
              <a:t> </a:t>
            </a:r>
            <a:r>
              <a:rPr dirty="0" err="1"/>
              <a:t>długotrwałej</a:t>
            </a:r>
            <a:r>
              <a:rPr dirty="0"/>
              <a:t> </a:t>
            </a:r>
            <a:r>
              <a:rPr dirty="0" err="1"/>
              <a:t>ekspozycji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słońce</a:t>
            </a:r>
            <a:r>
              <a:rPr dirty="0"/>
              <a:t>.</a:t>
            </a:r>
          </a:p>
          <a:p>
            <a: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Objawy</a:t>
            </a:r>
            <a:r>
              <a:rPr dirty="0"/>
              <a:t> </a:t>
            </a:r>
            <a:r>
              <a:rPr dirty="0" err="1"/>
              <a:t>uszkodzeń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ujawnić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nawet</a:t>
            </a:r>
            <a:r>
              <a:rPr dirty="0"/>
              <a:t> po </a:t>
            </a:r>
            <a:r>
              <a:rPr dirty="0" err="1"/>
              <a:t>ponad</a:t>
            </a:r>
            <a:r>
              <a:rPr dirty="0"/>
              <a:t> 10 </a:t>
            </a:r>
            <a:r>
              <a:rPr dirty="0" err="1"/>
              <a:t>latach</a:t>
            </a:r>
            <a:r>
              <a:rPr dirty="0"/>
              <a:t>.</a:t>
            </a:r>
          </a:p>
        </p:txBody>
      </p:sp>
      <p:sp>
        <p:nvSpPr>
          <p:cNvPr id="108" name="TextBox 14"/>
          <p:cNvSpPr txBox="1"/>
          <p:nvPr/>
        </p:nvSpPr>
        <p:spPr>
          <a:xfrm>
            <a:off x="2336669" y="2921168"/>
            <a:ext cx="8527976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Melazma</a:t>
            </a:r>
            <a:endParaRPr sz="2000" dirty="0"/>
          </a:p>
          <a:p>
            <a: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sz="2000" dirty="0">
                <a:sym typeface="Arial"/>
              </a:rPr>
              <a:t>Nieregularne ciemne przebarwienia, najczęściej wywołane zmianami hormonalnymi.</a:t>
            </a:r>
            <a:endParaRPr sz="2000" dirty="0"/>
          </a:p>
        </p:txBody>
      </p:sp>
      <p:sp>
        <p:nvSpPr>
          <p:cNvPr id="109" name="TextBox 16"/>
          <p:cNvSpPr txBox="1"/>
          <p:nvPr/>
        </p:nvSpPr>
        <p:spPr>
          <a:xfrm>
            <a:off x="2336669" y="4294618"/>
            <a:ext cx="9037103" cy="1022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tabLst>
                <a:tab pos="457200" algn="l"/>
              </a:tabLst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Przebarwienia</a:t>
            </a:r>
            <a:r>
              <a:rPr sz="2000" dirty="0"/>
              <a:t> </a:t>
            </a:r>
            <a:r>
              <a:rPr sz="2000" dirty="0" err="1"/>
              <a:t>pozapalne</a:t>
            </a:r>
            <a:r>
              <a:rPr sz="2000" dirty="0"/>
              <a:t> (PIH)</a:t>
            </a:r>
          </a:p>
          <a:p>
            <a:pPr algn="just">
              <a:tabLst>
                <a:tab pos="457200" algn="l"/>
              </a:tabLst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Ciemne</a:t>
            </a:r>
            <a:r>
              <a:rPr sz="2000" dirty="0"/>
              <a:t> </a:t>
            </a:r>
            <a:r>
              <a:rPr sz="2000" dirty="0" err="1"/>
              <a:t>przebarwienia</a:t>
            </a:r>
            <a:r>
              <a:rPr sz="2000" dirty="0"/>
              <a:t> </a:t>
            </a:r>
            <a:r>
              <a:rPr sz="2000" dirty="0" err="1"/>
              <a:t>powstające</a:t>
            </a:r>
            <a:r>
              <a:rPr sz="2000" dirty="0"/>
              <a:t> po </a:t>
            </a:r>
            <a:r>
              <a:rPr sz="2000" dirty="0" err="1"/>
              <a:t>stanach</a:t>
            </a:r>
            <a:r>
              <a:rPr sz="2000" dirty="0"/>
              <a:t> </a:t>
            </a:r>
            <a:r>
              <a:rPr sz="2000" dirty="0" err="1"/>
              <a:t>zapalnych</a:t>
            </a:r>
            <a:r>
              <a:rPr sz="2000" dirty="0"/>
              <a:t> </a:t>
            </a:r>
            <a:r>
              <a:rPr sz="2000" dirty="0" err="1"/>
              <a:t>skóry</a:t>
            </a:r>
            <a:r>
              <a:rPr sz="2000" dirty="0"/>
              <a:t>, </a:t>
            </a:r>
            <a:r>
              <a:rPr sz="2000" dirty="0" err="1"/>
              <a:t>urazach</a:t>
            </a:r>
            <a:r>
              <a:rPr sz="2000" dirty="0"/>
              <a:t> </a:t>
            </a:r>
            <a:r>
              <a:rPr sz="2000" dirty="0" err="1"/>
              <a:t>lub</a:t>
            </a:r>
            <a:r>
              <a:rPr sz="2000" dirty="0"/>
              <a:t> w </a:t>
            </a:r>
            <a:r>
              <a:rPr sz="2000" dirty="0" err="1"/>
              <a:t>trakcie</a:t>
            </a:r>
            <a:r>
              <a:rPr sz="2000" dirty="0"/>
              <a:t> </a:t>
            </a:r>
            <a:r>
              <a:rPr sz="2000" dirty="0" err="1"/>
              <a:t>gojenia</a:t>
            </a:r>
            <a:r>
              <a:rPr sz="2000" dirty="0"/>
              <a:t> </a:t>
            </a:r>
            <a:r>
              <a:rPr sz="2000" dirty="0" err="1"/>
              <a:t>zmian</a:t>
            </a:r>
            <a:r>
              <a:rPr sz="2000" dirty="0"/>
              <a:t> </a:t>
            </a:r>
            <a:r>
              <a:rPr sz="2000" dirty="0" err="1"/>
              <a:t>potrądzikowych</a:t>
            </a:r>
            <a:r>
              <a:rPr sz="2000" dirty="0"/>
              <a:t>.</a:t>
            </a:r>
          </a:p>
        </p:txBody>
      </p:sp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4"/>
          <a:srcRect l="38842" t="35573" r="46862"/>
          <a:stretch>
            <a:fillRect/>
          </a:stretch>
        </p:blipFill>
        <p:spPr>
          <a:xfrm>
            <a:off x="529526" y="2776365"/>
            <a:ext cx="1323337" cy="13052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10" descr="Picture 10"/>
          <p:cNvPicPr>
            <a:picLocks noChangeAspect="1"/>
          </p:cNvPicPr>
          <p:nvPr/>
        </p:nvPicPr>
        <p:blipFill>
          <a:blip r:embed="rId4"/>
          <a:srcRect l="75959" t="27820" r="16055" b="34224"/>
          <a:stretch>
            <a:fillRect/>
          </a:stretch>
        </p:blipFill>
        <p:spPr>
          <a:xfrm>
            <a:off x="529525" y="1325078"/>
            <a:ext cx="1323338" cy="1376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5"/>
          <a:srcRect l="26657" t="12817" r="38185" b="43636"/>
          <a:stretch>
            <a:fillRect/>
          </a:stretch>
        </p:blipFill>
        <p:spPr>
          <a:xfrm>
            <a:off x="529526" y="4156252"/>
            <a:ext cx="1323337" cy="13623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5"/>
          <p:cNvSpPr txBox="1"/>
          <p:nvPr/>
        </p:nvSpPr>
        <p:spPr>
          <a:xfrm>
            <a:off x="45719" y="203703"/>
            <a:ext cx="12100562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PROCES POWSTAWANIA PRZEBARWIEŃ</a:t>
            </a:r>
          </a:p>
        </p:txBody>
      </p:sp>
      <p:pic>
        <p:nvPicPr>
          <p:cNvPr id="11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61654" y="5630631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TextBox 10"/>
          <p:cNvSpPr txBox="1"/>
          <p:nvPr/>
        </p:nvSpPr>
        <p:spPr>
          <a:xfrm>
            <a:off x="469768" y="4853654"/>
            <a:ext cx="6827052" cy="125153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Przebarwienia</a:t>
            </a:r>
            <a:r>
              <a:rPr dirty="0"/>
              <a:t> </a:t>
            </a:r>
            <a:r>
              <a:rPr b="0" dirty="0" err="1"/>
              <a:t>skóry</a:t>
            </a:r>
            <a:r>
              <a:rPr b="0" dirty="0"/>
              <a:t> to </a:t>
            </a:r>
            <a:r>
              <a:rPr b="0" dirty="0" err="1"/>
              <a:t>obszary</a:t>
            </a:r>
            <a:r>
              <a:rPr b="0" dirty="0"/>
              <a:t> </a:t>
            </a:r>
            <a:r>
              <a:rPr b="0" dirty="0" err="1"/>
              <a:t>ciemniejsze</a:t>
            </a:r>
            <a:r>
              <a:rPr b="0" dirty="0"/>
              <a:t> </a:t>
            </a:r>
            <a:r>
              <a:rPr b="0" dirty="0" err="1"/>
              <a:t>niż</a:t>
            </a:r>
            <a:r>
              <a:rPr b="0" dirty="0"/>
              <a:t> </a:t>
            </a:r>
            <a:r>
              <a:rPr b="0" dirty="0" err="1"/>
              <a:t>otaczająca</a:t>
            </a:r>
            <a:r>
              <a:rPr b="0" dirty="0"/>
              <a:t> je </a:t>
            </a:r>
            <a:r>
              <a:rPr b="0" dirty="0" err="1"/>
              <a:t>skóra</a:t>
            </a:r>
            <a:r>
              <a:rPr b="0" dirty="0"/>
              <a:t>. </a:t>
            </a:r>
            <a:r>
              <a:rPr b="0" dirty="0" err="1"/>
              <a:t>Powstają</a:t>
            </a:r>
            <a:r>
              <a:rPr b="0" dirty="0"/>
              <a:t>, </a:t>
            </a:r>
            <a:r>
              <a:rPr b="0" dirty="0" err="1"/>
              <a:t>gdy</a:t>
            </a:r>
            <a:r>
              <a:rPr b="0" dirty="0"/>
              <a:t> </a:t>
            </a:r>
            <a:r>
              <a:rPr b="0" dirty="0" err="1"/>
              <a:t>skóra</a:t>
            </a:r>
            <a:r>
              <a:rPr b="0" dirty="0"/>
              <a:t> </a:t>
            </a:r>
            <a:r>
              <a:rPr b="0" dirty="0" err="1"/>
              <a:t>produkuje</a:t>
            </a:r>
            <a:r>
              <a:rPr b="0" dirty="0"/>
              <a:t> </a:t>
            </a:r>
            <a:r>
              <a:rPr b="0" dirty="0" err="1"/>
              <a:t>nadmiar</a:t>
            </a:r>
            <a:r>
              <a:rPr b="0" dirty="0"/>
              <a:t> </a:t>
            </a:r>
            <a:r>
              <a:rPr b="0" dirty="0" err="1"/>
              <a:t>melaniny</a:t>
            </a:r>
            <a:r>
              <a:rPr b="0" dirty="0"/>
              <a:t>, </a:t>
            </a:r>
            <a:r>
              <a:rPr b="0" dirty="0" err="1"/>
              <a:t>powodując</a:t>
            </a:r>
            <a:r>
              <a:rPr b="0" dirty="0"/>
              <a:t> </a:t>
            </a:r>
            <a:r>
              <a:rPr b="0" dirty="0" err="1"/>
              <a:t>tworzenie</a:t>
            </a:r>
            <a:r>
              <a:rPr b="0" dirty="0"/>
              <a:t> </a:t>
            </a:r>
            <a:r>
              <a:rPr b="0" dirty="0" err="1"/>
              <a:t>się</a:t>
            </a:r>
            <a:r>
              <a:rPr b="0" dirty="0"/>
              <a:t> </a:t>
            </a:r>
            <a:r>
              <a:rPr b="0" dirty="0" err="1"/>
              <a:t>skupisk</a:t>
            </a:r>
            <a:r>
              <a:rPr b="0" dirty="0"/>
              <a:t> </a:t>
            </a:r>
            <a:r>
              <a:rPr b="0" dirty="0" err="1"/>
              <a:t>pigmentu</a:t>
            </a:r>
            <a:r>
              <a:rPr b="0" dirty="0"/>
              <a:t>. </a:t>
            </a:r>
            <a:r>
              <a:rPr b="0" dirty="0" err="1"/>
              <a:t>Widoczne</a:t>
            </a:r>
            <a:r>
              <a:rPr b="0" dirty="0"/>
              <a:t> </a:t>
            </a:r>
            <a:r>
              <a:rPr b="0" dirty="0" err="1"/>
              <a:t>na</a:t>
            </a:r>
            <a:r>
              <a:rPr b="0" dirty="0"/>
              <a:t> </a:t>
            </a:r>
            <a:r>
              <a:rPr b="0" dirty="0" err="1"/>
              <a:t>powierzchni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stają</a:t>
            </a:r>
            <a:r>
              <a:rPr b="0" dirty="0"/>
              <a:t> </a:t>
            </a:r>
            <a:r>
              <a:rPr b="0" dirty="0" err="1"/>
              <a:t>się</a:t>
            </a:r>
            <a:r>
              <a:rPr b="0" dirty="0"/>
              <a:t> </a:t>
            </a:r>
            <a:r>
              <a:rPr b="0" dirty="0" err="1"/>
              <a:t>dopiero</a:t>
            </a:r>
            <a:r>
              <a:rPr b="0" dirty="0"/>
              <a:t> po </a:t>
            </a:r>
            <a:r>
              <a:rPr b="0" dirty="0" err="1"/>
              <a:t>wielu</a:t>
            </a:r>
            <a:r>
              <a:rPr b="0" dirty="0"/>
              <a:t> </a:t>
            </a:r>
            <a:r>
              <a:rPr b="0" dirty="0" err="1"/>
              <a:t>latach</a:t>
            </a:r>
            <a:r>
              <a:rPr b="0" dirty="0"/>
              <a:t>.</a:t>
            </a:r>
          </a:p>
        </p:txBody>
      </p:sp>
      <p:sp>
        <p:nvSpPr>
          <p:cNvPr id="117" name="TextBox 2"/>
          <p:cNvSpPr txBox="1"/>
          <p:nvPr/>
        </p:nvSpPr>
        <p:spPr>
          <a:xfrm>
            <a:off x="469768" y="1487479"/>
            <a:ext cx="6796225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3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Melanocyty</a:t>
            </a:r>
            <a:r>
              <a:rPr sz="2000" dirty="0"/>
              <a:t>: </a:t>
            </a:r>
            <a:r>
              <a:rPr sz="2000" b="0" dirty="0" err="1"/>
              <a:t>Komórki</a:t>
            </a:r>
            <a:r>
              <a:rPr sz="2000" b="0" dirty="0"/>
              <a:t> </a:t>
            </a:r>
            <a:r>
              <a:rPr sz="2000" b="0" dirty="0" err="1"/>
              <a:t>naskórka</a:t>
            </a:r>
            <a:r>
              <a:rPr sz="2000" b="0" dirty="0"/>
              <a:t>, </a:t>
            </a:r>
            <a:r>
              <a:rPr sz="2000" b="0" dirty="0" err="1"/>
              <a:t>które</a:t>
            </a:r>
            <a:r>
              <a:rPr sz="2000" b="0" dirty="0"/>
              <a:t> </a:t>
            </a:r>
            <a:r>
              <a:rPr sz="2000" b="0" dirty="0" err="1"/>
              <a:t>produkują</a:t>
            </a:r>
            <a:r>
              <a:rPr sz="2000" b="0" dirty="0"/>
              <a:t> </a:t>
            </a:r>
            <a:r>
              <a:rPr sz="2000" b="0" dirty="0" err="1"/>
              <a:t>melaninę</a:t>
            </a:r>
            <a:r>
              <a:rPr sz="2000" b="0" dirty="0"/>
              <a:t>. </a:t>
            </a:r>
            <a:r>
              <a:rPr sz="2000" b="0" dirty="0" err="1"/>
              <a:t>Enzym</a:t>
            </a:r>
            <a:r>
              <a:rPr sz="2000" b="0" dirty="0"/>
              <a:t> </a:t>
            </a:r>
            <a:r>
              <a:rPr sz="2000" b="0" dirty="0" err="1"/>
              <a:t>tyrozynaza</a:t>
            </a:r>
            <a:r>
              <a:rPr sz="2000" b="0" dirty="0"/>
              <a:t> </a:t>
            </a:r>
            <a:r>
              <a:rPr sz="2000" b="0" dirty="0" err="1"/>
              <a:t>decyduje</a:t>
            </a:r>
            <a:r>
              <a:rPr sz="2000" b="0" dirty="0"/>
              <a:t> o </a:t>
            </a:r>
            <a:r>
              <a:rPr sz="2000" b="0" dirty="0" err="1"/>
              <a:t>ilości</a:t>
            </a:r>
            <a:r>
              <a:rPr sz="2000" b="0" dirty="0"/>
              <a:t> </a:t>
            </a:r>
            <a:r>
              <a:rPr sz="2000" b="0" dirty="0" err="1"/>
              <a:t>melaniny</a:t>
            </a:r>
            <a:r>
              <a:rPr sz="2000" b="0" dirty="0"/>
              <a:t> </a:t>
            </a:r>
            <a:r>
              <a:rPr sz="2000" b="0" dirty="0" err="1"/>
              <a:t>wytwarzanej</a:t>
            </a:r>
            <a:r>
              <a:rPr sz="2000" b="0" dirty="0"/>
              <a:t> </a:t>
            </a:r>
            <a:r>
              <a:rPr sz="2000" b="0" dirty="0" err="1"/>
              <a:t>przez</a:t>
            </a:r>
            <a:r>
              <a:rPr sz="2000" b="0" dirty="0"/>
              <a:t> </a:t>
            </a:r>
            <a:r>
              <a:rPr sz="2000" b="0" dirty="0" err="1"/>
              <a:t>melanocyty</a:t>
            </a:r>
            <a:r>
              <a:rPr sz="2000" b="0" dirty="0"/>
              <a:t> w </a:t>
            </a:r>
            <a:r>
              <a:rPr sz="2000" b="0" dirty="0" err="1"/>
              <a:t>procesie</a:t>
            </a:r>
            <a:r>
              <a:rPr sz="2000" b="0" dirty="0"/>
              <a:t> </a:t>
            </a:r>
            <a:r>
              <a:rPr sz="2000" b="0" dirty="0" err="1"/>
              <a:t>zwanym</a:t>
            </a:r>
            <a:r>
              <a:rPr sz="2000" b="0" dirty="0"/>
              <a:t> </a:t>
            </a:r>
            <a:r>
              <a:rPr sz="2000" b="0" dirty="0" err="1"/>
              <a:t>melanogenezą</a:t>
            </a:r>
            <a:r>
              <a:rPr sz="2000" b="0" dirty="0"/>
              <a:t>. </a:t>
            </a:r>
            <a:r>
              <a:rPr sz="2000" b="0" dirty="0" err="1"/>
              <a:t>Melanosomy</a:t>
            </a:r>
            <a:r>
              <a:rPr sz="2000" b="0" dirty="0"/>
              <a:t> </a:t>
            </a:r>
            <a:r>
              <a:rPr sz="2000" b="0" dirty="0" err="1"/>
              <a:t>transportują</a:t>
            </a:r>
            <a:r>
              <a:rPr sz="2000" b="0" dirty="0"/>
              <a:t> </a:t>
            </a:r>
            <a:r>
              <a:rPr sz="2000" b="0" dirty="0" err="1"/>
              <a:t>melaninę</a:t>
            </a:r>
            <a:r>
              <a:rPr sz="2000" b="0" dirty="0"/>
              <a:t> do </a:t>
            </a:r>
            <a:r>
              <a:rPr sz="2000" b="0" dirty="0" err="1"/>
              <a:t>innych</a:t>
            </a:r>
            <a:r>
              <a:rPr sz="2000" b="0" dirty="0"/>
              <a:t> </a:t>
            </a:r>
            <a:r>
              <a:rPr sz="2000" b="0" dirty="0" err="1"/>
              <a:t>komórek</a:t>
            </a:r>
            <a:r>
              <a:rPr sz="2000" b="0" dirty="0"/>
              <a:t> </a:t>
            </a:r>
            <a:r>
              <a:rPr sz="2000" b="0" dirty="0" err="1"/>
              <a:t>skóry.Skóra</a:t>
            </a:r>
            <a:r>
              <a:rPr sz="2000" b="0" dirty="0"/>
              <a:t> </a:t>
            </a:r>
            <a:r>
              <a:rPr sz="2000" b="0" dirty="0" err="1"/>
              <a:t>jaśniejsza</a:t>
            </a:r>
            <a:r>
              <a:rPr sz="2000" b="0" dirty="0"/>
              <a:t> </a:t>
            </a:r>
            <a:r>
              <a:rPr sz="2000" b="0" dirty="0" err="1"/>
              <a:t>zawiera</a:t>
            </a:r>
            <a:r>
              <a:rPr sz="2000" b="0" dirty="0"/>
              <a:t> </a:t>
            </a:r>
            <a:r>
              <a:rPr sz="2000" b="0" dirty="0" err="1"/>
              <a:t>mniej</a:t>
            </a:r>
            <a:r>
              <a:rPr sz="2000" b="0" dirty="0"/>
              <a:t> </a:t>
            </a:r>
            <a:r>
              <a:rPr sz="2000" b="0" dirty="0" err="1"/>
              <a:t>melanosomów</a:t>
            </a:r>
            <a:r>
              <a:rPr sz="2000" b="0" dirty="0"/>
              <a:t> w </a:t>
            </a:r>
            <a:r>
              <a:rPr sz="2000" b="0" dirty="0" err="1"/>
              <a:t>każdym</a:t>
            </a:r>
            <a:r>
              <a:rPr sz="2000" b="0" dirty="0"/>
              <a:t> </a:t>
            </a:r>
            <a:r>
              <a:rPr sz="2000" b="0" dirty="0" err="1"/>
              <a:t>skupisku</a:t>
            </a:r>
            <a:r>
              <a:rPr sz="2000" b="0" dirty="0"/>
              <a:t>.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sz="2000" b="0"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b="0" dirty="0"/>
          </a:p>
        </p:txBody>
      </p:sp>
      <p:pic>
        <p:nvPicPr>
          <p:cNvPr id="118" name="Picture 3" descr="Picture 3"/>
          <p:cNvPicPr>
            <a:picLocks noChangeAspect="1"/>
          </p:cNvPicPr>
          <p:nvPr/>
        </p:nvPicPr>
        <p:blipFill>
          <a:blip r:embed="rId3"/>
          <a:srcRect l="15717" t="1715" r="2541"/>
          <a:stretch>
            <a:fillRect/>
          </a:stretch>
        </p:blipFill>
        <p:spPr>
          <a:xfrm>
            <a:off x="7474839" y="1487479"/>
            <a:ext cx="4452758" cy="4095076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extBox 11"/>
          <p:cNvSpPr txBox="1"/>
          <p:nvPr/>
        </p:nvSpPr>
        <p:spPr>
          <a:xfrm>
            <a:off x="469768" y="3535017"/>
            <a:ext cx="6796225" cy="10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3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Istnieją</a:t>
            </a:r>
            <a:r>
              <a:rPr dirty="0"/>
              <a:t> 2 </a:t>
            </a:r>
            <a:r>
              <a:rPr dirty="0" err="1"/>
              <a:t>rodzaje</a:t>
            </a:r>
            <a:r>
              <a:rPr dirty="0"/>
              <a:t> </a:t>
            </a:r>
            <a:r>
              <a:rPr dirty="0" err="1"/>
              <a:t>melaniny</a:t>
            </a:r>
            <a:r>
              <a:rPr dirty="0"/>
              <a:t>:</a:t>
            </a:r>
            <a:endParaRPr b="0" dirty="0"/>
          </a:p>
          <a:p>
            <a:pPr algn="just">
              <a:spcBef>
                <a:spcPts val="3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Eumelanina</a:t>
            </a:r>
            <a:r>
              <a:rPr dirty="0"/>
              <a:t> – </a:t>
            </a:r>
            <a:r>
              <a:rPr dirty="0" err="1"/>
              <a:t>ciemnobrązowa</a:t>
            </a:r>
            <a:r>
              <a:rPr dirty="0"/>
              <a:t>. </a:t>
            </a:r>
            <a:endParaRPr lang="pl-PL" dirty="0"/>
          </a:p>
          <a:p>
            <a:pPr algn="just">
              <a:spcBef>
                <a:spcPts val="3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Feomelanina</a:t>
            </a:r>
            <a:r>
              <a:rPr dirty="0"/>
              <a:t> – </a:t>
            </a:r>
            <a:r>
              <a:rPr dirty="0" err="1"/>
              <a:t>czerwona</a:t>
            </a:r>
            <a:r>
              <a:rPr dirty="0"/>
              <a:t>/</a:t>
            </a:r>
            <a:r>
              <a:rPr dirty="0" err="1"/>
              <a:t>żółta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8" descr="Picture 8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" y="-64824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Box 2"/>
          <p:cNvSpPr txBox="1"/>
          <p:nvPr/>
        </p:nvSpPr>
        <p:spPr>
          <a:xfrm>
            <a:off x="1383819" y="1259210"/>
            <a:ext cx="9706968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12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UVB, UVA PROMIENIOWANIE: </a:t>
            </a:r>
            <a:r>
              <a:rPr sz="1400" b="0" dirty="0" err="1"/>
              <a:t>Powodują</a:t>
            </a:r>
            <a:r>
              <a:rPr sz="1400" b="0" dirty="0"/>
              <a:t> </a:t>
            </a:r>
            <a:r>
              <a:rPr sz="1400" b="0" dirty="0" err="1"/>
              <a:t>uszkodzenia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przedwczesne</a:t>
            </a:r>
            <a:r>
              <a:rPr sz="1400" b="0" dirty="0"/>
              <a:t> </a:t>
            </a:r>
            <a:r>
              <a:rPr sz="1400" b="0" dirty="0" err="1"/>
              <a:t>starzenie</a:t>
            </a:r>
            <a:r>
              <a:rPr sz="1400" b="0" dirty="0"/>
              <a:t>. </a:t>
            </a:r>
            <a:r>
              <a:rPr sz="1400" b="0" dirty="0" err="1"/>
              <a:t>Nadmierna</a:t>
            </a:r>
            <a:r>
              <a:rPr sz="1400" b="0" dirty="0"/>
              <a:t> </a:t>
            </a:r>
            <a:r>
              <a:rPr sz="1400" b="0" dirty="0" err="1"/>
              <a:t>ekspozycja</a:t>
            </a:r>
            <a:r>
              <a:rPr sz="1400" b="0" dirty="0"/>
              <a:t> </a:t>
            </a:r>
            <a:r>
              <a:rPr sz="1400" b="0" dirty="0" err="1"/>
              <a:t>prowadzi</a:t>
            </a:r>
            <a:r>
              <a:rPr sz="1400" b="0" dirty="0"/>
              <a:t> do </a:t>
            </a:r>
            <a:r>
              <a:rPr sz="1400" b="0" dirty="0" err="1"/>
              <a:t>nierównomiernego</a:t>
            </a:r>
            <a:r>
              <a:rPr sz="1400" b="0" dirty="0"/>
              <a:t> </a:t>
            </a:r>
            <a:r>
              <a:rPr sz="1400" b="0" dirty="0" err="1"/>
              <a:t>rozmieszczenia</a:t>
            </a:r>
            <a:r>
              <a:rPr sz="1400" b="0" dirty="0"/>
              <a:t> </a:t>
            </a:r>
            <a:r>
              <a:rPr sz="1400" b="0" dirty="0" err="1"/>
              <a:t>pigmentu</a:t>
            </a:r>
            <a:r>
              <a:rPr sz="1400" b="0" dirty="0"/>
              <a:t>. </a:t>
            </a:r>
            <a:r>
              <a:rPr sz="1400" b="0" dirty="0" err="1"/>
              <a:t>Choć</a:t>
            </a:r>
            <a:r>
              <a:rPr sz="1400" b="0" dirty="0"/>
              <a:t> </a:t>
            </a:r>
            <a:r>
              <a:rPr sz="1400" b="0" dirty="0" err="1"/>
              <a:t>ciemniejsza</a:t>
            </a:r>
            <a:r>
              <a:rPr sz="1400" b="0" dirty="0"/>
              <a:t> </a:t>
            </a:r>
            <a:r>
              <a:rPr sz="1400" b="0" dirty="0" err="1"/>
              <a:t>skóra</a:t>
            </a:r>
            <a:r>
              <a:rPr sz="1400" b="0" dirty="0"/>
              <a:t> </a:t>
            </a:r>
            <a:r>
              <a:rPr sz="1400" b="0" dirty="0" err="1"/>
              <a:t>lepiej</a:t>
            </a:r>
            <a:r>
              <a:rPr sz="1400" b="0" dirty="0"/>
              <a:t> </a:t>
            </a:r>
            <a:r>
              <a:rPr sz="1400" b="0" dirty="0" err="1"/>
              <a:t>chroni</a:t>
            </a:r>
            <a:r>
              <a:rPr sz="1400" b="0" dirty="0"/>
              <a:t> </a:t>
            </a:r>
            <a:r>
              <a:rPr sz="1400" b="0" dirty="0" err="1"/>
              <a:t>przed</a:t>
            </a:r>
            <a:r>
              <a:rPr sz="1400" b="0" dirty="0"/>
              <a:t> </a:t>
            </a:r>
            <a:r>
              <a:rPr sz="1400" b="0" dirty="0" err="1"/>
              <a:t>oparzeniami</a:t>
            </a:r>
            <a:r>
              <a:rPr sz="1400" b="0" dirty="0"/>
              <a:t> </a:t>
            </a:r>
            <a:r>
              <a:rPr sz="1400" b="0" dirty="0" err="1"/>
              <a:t>słonecznymi</a:t>
            </a:r>
            <a:r>
              <a:rPr sz="1400" b="0" dirty="0"/>
              <a:t> </a:t>
            </a:r>
            <a:r>
              <a:rPr sz="1400" b="0" dirty="0" err="1"/>
              <a:t>niż</a:t>
            </a:r>
            <a:r>
              <a:rPr sz="1400" b="0" dirty="0"/>
              <a:t> </a:t>
            </a:r>
            <a:r>
              <a:rPr sz="1400" b="0" dirty="0" err="1"/>
              <a:t>jaśniejsza</a:t>
            </a:r>
            <a:r>
              <a:rPr sz="1400" b="0" dirty="0"/>
              <a:t>, </a:t>
            </a:r>
            <a:r>
              <a:rPr sz="1400" b="0" dirty="0" err="1"/>
              <a:t>przebarwienia</a:t>
            </a:r>
            <a:r>
              <a:rPr sz="1400" b="0" dirty="0"/>
              <a:t> </a:t>
            </a:r>
            <a:r>
              <a:rPr sz="1400" b="0" dirty="0" err="1"/>
              <a:t>mogą</a:t>
            </a:r>
            <a:r>
              <a:rPr sz="1400" b="0" dirty="0"/>
              <a:t> </a:t>
            </a:r>
            <a:r>
              <a:rPr sz="1400" b="0" dirty="0" err="1"/>
              <a:t>być</a:t>
            </a:r>
            <a:r>
              <a:rPr sz="1400" b="0" dirty="0"/>
              <a:t> </a:t>
            </a:r>
            <a:r>
              <a:rPr sz="1400" b="0" dirty="0" err="1"/>
              <a:t>bardziej</a:t>
            </a:r>
            <a:r>
              <a:rPr sz="1400" b="0" dirty="0"/>
              <a:t> </a:t>
            </a:r>
            <a:r>
              <a:rPr sz="1400" b="0" dirty="0" err="1"/>
              <a:t>widoczne</a:t>
            </a:r>
            <a:r>
              <a:rPr sz="1400" b="0" dirty="0"/>
              <a:t> z </a:t>
            </a:r>
            <a:r>
              <a:rPr sz="1400" b="0" dirty="0" err="1"/>
              <a:t>powodu</a:t>
            </a:r>
            <a:r>
              <a:rPr sz="1400" b="0" dirty="0"/>
              <a:t> </a:t>
            </a:r>
            <a:r>
              <a:rPr sz="1400" b="0" dirty="0" err="1"/>
              <a:t>ciemniejszego</a:t>
            </a:r>
            <a:r>
              <a:rPr sz="1400" b="0" dirty="0"/>
              <a:t> </a:t>
            </a:r>
            <a:r>
              <a:rPr sz="1400" b="0" dirty="0" err="1"/>
              <a:t>pigmentu</a:t>
            </a:r>
            <a:r>
              <a:rPr sz="1400" b="0" dirty="0"/>
              <a:t>. </a:t>
            </a:r>
            <a:r>
              <a:rPr sz="1400" b="0" dirty="0" err="1"/>
              <a:t>Promieniowanie</a:t>
            </a:r>
            <a:r>
              <a:rPr sz="1400" b="0" dirty="0"/>
              <a:t> UVA </a:t>
            </a:r>
            <a:r>
              <a:rPr sz="1400" b="0" dirty="0" err="1"/>
              <a:t>przenika</a:t>
            </a:r>
            <a:r>
              <a:rPr sz="1400" b="0" dirty="0"/>
              <a:t> </a:t>
            </a:r>
            <a:r>
              <a:rPr sz="1400" b="0" dirty="0" err="1"/>
              <a:t>przez</a:t>
            </a:r>
            <a:r>
              <a:rPr sz="1400" b="0" dirty="0"/>
              <a:t> </a:t>
            </a:r>
            <a:r>
              <a:rPr sz="1400" b="0" dirty="0" err="1"/>
              <a:t>chmury</a:t>
            </a:r>
            <a:r>
              <a:rPr sz="1400" b="0" dirty="0"/>
              <a:t>, </a:t>
            </a:r>
            <a:r>
              <a:rPr sz="1400" b="0" dirty="0" err="1"/>
              <a:t>materiały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szkło</a:t>
            </a:r>
            <a:r>
              <a:rPr sz="1400" b="0" dirty="0"/>
              <a:t>, </a:t>
            </a:r>
            <a:r>
              <a:rPr sz="1400" b="0" dirty="0" err="1"/>
              <a:t>przez</a:t>
            </a:r>
            <a:r>
              <a:rPr sz="1400" b="0" dirty="0"/>
              <a:t> co </a:t>
            </a:r>
            <a:r>
              <a:rPr sz="1400" b="0" dirty="0" err="1"/>
              <a:t>skóra</a:t>
            </a:r>
            <a:r>
              <a:rPr sz="1400" b="0" dirty="0"/>
              <a:t> </a:t>
            </a:r>
            <a:r>
              <a:rPr sz="1400" b="0" dirty="0" err="1"/>
              <a:t>pozostaje</a:t>
            </a:r>
            <a:r>
              <a:rPr sz="1400" b="0" dirty="0"/>
              <a:t> stale </a:t>
            </a:r>
            <a:r>
              <a:rPr sz="1400" b="0" dirty="0" err="1"/>
              <a:t>narażona</a:t>
            </a:r>
            <a:r>
              <a:rPr sz="1400" b="0" dirty="0"/>
              <a:t> </a:t>
            </a:r>
            <a:r>
              <a:rPr sz="1400" b="0" dirty="0" err="1"/>
              <a:t>na</a:t>
            </a:r>
            <a:r>
              <a:rPr sz="1400" b="0" dirty="0"/>
              <a:t> </a:t>
            </a:r>
            <a:r>
              <a:rPr sz="1400" b="0" dirty="0" err="1"/>
              <a:t>uszkodzenia</a:t>
            </a:r>
            <a:r>
              <a:rPr sz="1400" b="0" dirty="0"/>
              <a:t>.</a:t>
            </a:r>
          </a:p>
        </p:txBody>
      </p:sp>
      <p:pic>
        <p:nvPicPr>
          <p:cNvPr id="123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Box 3"/>
          <p:cNvSpPr txBox="1"/>
          <p:nvPr/>
        </p:nvSpPr>
        <p:spPr>
          <a:xfrm>
            <a:off x="91438" y="212784"/>
            <a:ext cx="1210056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CZYNNIKI WYWOŁUJĄCE PRZEBARWIENI</a:t>
            </a:r>
            <a:r>
              <a:rPr lang="pl-PL" dirty="0"/>
              <a:t>A</a:t>
            </a:r>
            <a:endParaRPr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</p:txBody>
      </p:sp>
      <p:pic>
        <p:nvPicPr>
          <p:cNvPr id="125" name="Picture 11" descr="Picture 11"/>
          <p:cNvPicPr>
            <a:picLocks noChangeAspect="1"/>
          </p:cNvPicPr>
          <p:nvPr/>
        </p:nvPicPr>
        <p:blipFill>
          <a:blip r:embed="rId4"/>
          <a:srcRect l="16683" t="3857"/>
          <a:stretch>
            <a:fillRect/>
          </a:stretch>
        </p:blipFill>
        <p:spPr>
          <a:xfrm>
            <a:off x="271956" y="1163516"/>
            <a:ext cx="931345" cy="503417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AE2309A5-53B0-1065-CCEC-499D4C41A495}"/>
              </a:ext>
            </a:extLst>
          </p:cNvPr>
          <p:cNvSpPr txBox="1"/>
          <p:nvPr/>
        </p:nvSpPr>
        <p:spPr>
          <a:xfrm>
            <a:off x="1383819" y="4518628"/>
            <a:ext cx="960864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12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PRZEBARWIENIA POZAPALNE (PIH): </a:t>
            </a:r>
            <a:r>
              <a:rPr sz="1400" b="0" dirty="0" err="1"/>
              <a:t>Powstaje</a:t>
            </a:r>
            <a:r>
              <a:rPr sz="1400" b="0" dirty="0"/>
              <a:t> w </a:t>
            </a:r>
            <a:r>
              <a:rPr sz="1400" b="0" dirty="0" err="1"/>
              <a:t>wyniku</a:t>
            </a:r>
            <a:r>
              <a:rPr sz="1400" b="0" dirty="0"/>
              <a:t> </a:t>
            </a:r>
            <a:r>
              <a:rPr sz="1400" b="0" dirty="0" err="1"/>
              <a:t>stanu</a:t>
            </a:r>
            <a:r>
              <a:rPr sz="1400" b="0" dirty="0"/>
              <a:t> </a:t>
            </a:r>
            <a:r>
              <a:rPr sz="1400" b="0" dirty="0" err="1"/>
              <a:t>zapalnego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, </a:t>
            </a:r>
            <a:r>
              <a:rPr sz="1400" b="0" dirty="0" err="1"/>
              <a:t>takiego</a:t>
            </a:r>
            <a:r>
              <a:rPr sz="1400" b="0" dirty="0"/>
              <a:t> jak </a:t>
            </a:r>
            <a:r>
              <a:rPr sz="1400" b="0" dirty="0" err="1"/>
              <a:t>trądzik</a:t>
            </a:r>
            <a:r>
              <a:rPr sz="1400" b="0" dirty="0"/>
              <a:t>, </a:t>
            </a:r>
            <a:r>
              <a:rPr sz="1400" b="0" dirty="0" err="1"/>
              <a:t>skaleczenia</a:t>
            </a:r>
            <a:r>
              <a:rPr sz="1400" b="0" dirty="0"/>
              <a:t>, </a:t>
            </a:r>
            <a:r>
              <a:rPr sz="1400" b="0" dirty="0" err="1"/>
              <a:t>oparzenia</a:t>
            </a:r>
            <a:r>
              <a:rPr sz="1400" b="0" dirty="0"/>
              <a:t> </a:t>
            </a:r>
            <a:r>
              <a:rPr sz="1400" b="0" dirty="0" err="1"/>
              <a:t>lub</a:t>
            </a:r>
            <a:r>
              <a:rPr sz="1400" b="0" dirty="0"/>
              <a:t> </a:t>
            </a:r>
            <a:r>
              <a:rPr sz="1400" b="0" dirty="0" err="1"/>
              <a:t>schorzenia</a:t>
            </a:r>
            <a:r>
              <a:rPr sz="1400" b="0" dirty="0"/>
              <a:t> </a:t>
            </a:r>
            <a:r>
              <a:rPr sz="1400" b="0" dirty="0" err="1"/>
              <a:t>typu</a:t>
            </a:r>
            <a:r>
              <a:rPr sz="1400" b="0" dirty="0"/>
              <a:t> </a:t>
            </a:r>
            <a:r>
              <a:rPr sz="1400" b="0" dirty="0" err="1"/>
              <a:t>egzema</a:t>
            </a:r>
            <a:r>
              <a:rPr sz="1400" b="0" dirty="0"/>
              <a:t>. </a:t>
            </a:r>
            <a:r>
              <a:rPr sz="1400" b="0" dirty="0" err="1"/>
              <a:t>Ekspozycja</a:t>
            </a:r>
            <a:r>
              <a:rPr sz="1400" b="0" dirty="0"/>
              <a:t> </a:t>
            </a:r>
            <a:r>
              <a:rPr sz="1400" b="0" dirty="0" err="1"/>
              <a:t>na</a:t>
            </a:r>
            <a:r>
              <a:rPr sz="1400" b="0" dirty="0"/>
              <a:t> </a:t>
            </a:r>
            <a:r>
              <a:rPr sz="1400" b="0" dirty="0" err="1"/>
              <a:t>promieniowanie</a:t>
            </a:r>
            <a:r>
              <a:rPr sz="1400" b="0" dirty="0"/>
              <a:t> UV </a:t>
            </a:r>
            <a:r>
              <a:rPr sz="1400" b="0" dirty="0" err="1"/>
              <a:t>wywołuje</a:t>
            </a:r>
            <a:r>
              <a:rPr sz="1400" b="0" dirty="0"/>
              <a:t> </a:t>
            </a:r>
            <a:r>
              <a:rPr sz="1400" b="0" dirty="0" err="1"/>
              <a:t>dalszy</a:t>
            </a:r>
            <a:r>
              <a:rPr sz="1400" b="0" dirty="0"/>
              <a:t> </a:t>
            </a:r>
            <a:r>
              <a:rPr sz="1400" b="0" dirty="0" err="1"/>
              <a:t>rozwój</a:t>
            </a:r>
            <a:r>
              <a:rPr sz="1400" b="0" dirty="0"/>
              <a:t> </a:t>
            </a:r>
            <a:r>
              <a:rPr sz="1400" b="0" dirty="0" err="1"/>
              <a:t>przebarwień</a:t>
            </a:r>
            <a:r>
              <a:rPr sz="1400" b="0" dirty="0"/>
              <a:t>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572FD6-3F9D-EC88-CE90-8B4972D84A13}"/>
              </a:ext>
            </a:extLst>
          </p:cNvPr>
          <p:cNvSpPr txBox="1"/>
          <p:nvPr/>
        </p:nvSpPr>
        <p:spPr>
          <a:xfrm>
            <a:off x="1383819" y="2456554"/>
            <a:ext cx="9706968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sz="1400" dirty="0"/>
              <a:t>ZANIECZYSZCZENIA ŚRODOWISKOWE: </a:t>
            </a:r>
            <a:r>
              <a:rPr lang="pl-PL" sz="1400" b="0" dirty="0"/>
              <a:t>Wywołuje aktywność wolnych rodników, co może zwiększać powstawanie przebarwień nawet o 22%.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0EFE5C5-7778-05C2-4D48-D01B07944FE4}"/>
              </a:ext>
            </a:extLst>
          </p:cNvPr>
          <p:cNvSpPr txBox="1"/>
          <p:nvPr/>
        </p:nvSpPr>
        <p:spPr>
          <a:xfrm>
            <a:off x="1383819" y="3487591"/>
            <a:ext cx="960864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12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sz="1400" dirty="0"/>
              <a:t>WIEK: </a:t>
            </a:r>
            <a:r>
              <a:rPr lang="pl-PL" sz="1400" b="0" dirty="0"/>
              <a:t>Uszkodzenia skóry i przebarwienia mogą ujawniać się dopiero po wielu latach w postaci plam starczych lub ciemnych </a:t>
            </a:r>
            <a:r>
              <a:rPr sz="1400" b="0" dirty="0" err="1"/>
              <a:t>przebarwień</a:t>
            </a:r>
            <a:r>
              <a:rPr sz="1400" b="0" dirty="0"/>
              <a:t>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6E6EA52B-447E-4175-9BE5-7C84B230E200}"/>
              </a:ext>
            </a:extLst>
          </p:cNvPr>
          <p:cNvSpPr txBox="1"/>
          <p:nvPr/>
        </p:nvSpPr>
        <p:spPr>
          <a:xfrm>
            <a:off x="1383819" y="5554052"/>
            <a:ext cx="103891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12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HORMONY, GENETYKA, LEKI: </a:t>
            </a:r>
            <a:r>
              <a:rPr sz="1400" b="0" dirty="0" err="1"/>
              <a:t>Wpływają</a:t>
            </a:r>
            <a:r>
              <a:rPr sz="1400" b="0" dirty="0"/>
              <a:t> </a:t>
            </a:r>
            <a:r>
              <a:rPr sz="1400" b="0" dirty="0" err="1"/>
              <a:t>na</a:t>
            </a:r>
            <a:r>
              <a:rPr sz="1400" b="0" dirty="0"/>
              <a:t> </a:t>
            </a:r>
            <a:r>
              <a:rPr sz="1400" b="0" dirty="0" err="1"/>
              <a:t>powstawanie</a:t>
            </a:r>
            <a:r>
              <a:rPr sz="1400" b="0" dirty="0"/>
              <a:t> </a:t>
            </a:r>
            <a:r>
              <a:rPr sz="1400" b="0" dirty="0" err="1"/>
              <a:t>przebarwień</a:t>
            </a:r>
            <a:r>
              <a:rPr sz="1400" b="0"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build="p" bldLvl="5" animBg="1" advAuto="0"/>
      <p:bldP spid="2" grpId="0" build="p" bldLvl="5" animBg="1" advAuto="0"/>
      <p:bldP spid="7" grpId="0" build="p" bldLvl="5" animBg="1" advAuto="0"/>
      <p:bldP spid="8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Picture 2"/>
          <p:cNvPicPr>
            <a:picLocks noChangeAspect="1"/>
          </p:cNvPicPr>
          <p:nvPr/>
        </p:nvPicPr>
        <p:blipFill>
          <a:blip r:embed="rId2"/>
          <a:srcRect r="8425"/>
          <a:stretch>
            <a:fillRect/>
          </a:stretch>
        </p:blipFill>
        <p:spPr>
          <a:xfrm>
            <a:off x="5723" y="0"/>
            <a:ext cx="12186278" cy="687146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Box 3"/>
          <p:cNvSpPr txBox="1"/>
          <p:nvPr/>
        </p:nvSpPr>
        <p:spPr>
          <a:xfrm>
            <a:off x="340550" y="901916"/>
            <a:ext cx="4364005" cy="3156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Przebarwienia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to </a:t>
            </a:r>
            <a:r>
              <a:rPr dirty="0" err="1"/>
              <a:t>powszechny</a:t>
            </a:r>
            <a:r>
              <a:rPr dirty="0"/>
              <a:t> problem,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dotyczyć</a:t>
            </a:r>
            <a:r>
              <a:rPr dirty="0"/>
              <a:t> </a:t>
            </a:r>
            <a:r>
              <a:rPr b="1" dirty="0" err="1"/>
              <a:t>wszystkich</a:t>
            </a:r>
            <a:r>
              <a:rPr b="1" dirty="0"/>
              <a:t> </a:t>
            </a:r>
            <a:r>
              <a:rPr b="1" dirty="0" err="1"/>
              <a:t>typów</a:t>
            </a:r>
            <a:r>
              <a:rPr b="1" dirty="0"/>
              <a:t> </a:t>
            </a:r>
            <a:r>
              <a:rPr b="1" dirty="0" err="1"/>
              <a:t>skóry</a:t>
            </a:r>
            <a:r>
              <a:rPr b="1" dirty="0"/>
              <a:t>.</a:t>
            </a:r>
          </a:p>
          <a:p>
            <a:pPr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Radzenie</a:t>
            </a:r>
            <a:r>
              <a:rPr dirty="0"/>
              <a:t> </a:t>
            </a:r>
            <a:r>
              <a:rPr dirty="0" err="1"/>
              <a:t>sobie</a:t>
            </a:r>
            <a:r>
              <a:rPr dirty="0"/>
              <a:t> z nim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trudne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często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specjalistycznej</a:t>
            </a:r>
            <a:r>
              <a:rPr dirty="0"/>
              <a:t> </a:t>
            </a:r>
            <a:r>
              <a:rPr dirty="0" err="1"/>
              <a:t>opieki</a:t>
            </a:r>
            <a:r>
              <a:rPr dirty="0"/>
              <a:t>.</a:t>
            </a:r>
            <a:endParaRPr b="1" dirty="0"/>
          </a:p>
          <a:p>
            <a:pPr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Systematyczne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konsekwentne</a:t>
            </a:r>
            <a:r>
              <a:rPr dirty="0"/>
              <a:t> </a:t>
            </a:r>
            <a:r>
              <a:rPr dirty="0" err="1"/>
              <a:t>podejście</a:t>
            </a:r>
            <a:r>
              <a:rPr dirty="0"/>
              <a:t> jest </a:t>
            </a:r>
            <a:r>
              <a:rPr b="1" dirty="0" err="1"/>
              <a:t>kluczowe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osiągnięcia</a:t>
            </a:r>
            <a:r>
              <a:rPr dirty="0"/>
              <a:t> </a:t>
            </a:r>
            <a:r>
              <a:rPr dirty="0" err="1"/>
              <a:t>satysfakcjonujących</a:t>
            </a:r>
            <a:r>
              <a:rPr dirty="0"/>
              <a:t> </a:t>
            </a:r>
            <a:r>
              <a:rPr dirty="0" err="1"/>
              <a:t>rezultatów</a:t>
            </a:r>
            <a:r>
              <a:rPr dirty="0"/>
              <a:t>.</a:t>
            </a:r>
          </a:p>
        </p:txBody>
      </p:sp>
      <p:pic>
        <p:nvPicPr>
          <p:cNvPr id="129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877663" y="5654364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2"/>
          <a:srcRect l="33036" r="18540"/>
          <a:stretch>
            <a:fillRect/>
          </a:stretch>
        </p:blipFill>
        <p:spPr>
          <a:xfrm>
            <a:off x="-1" y="0"/>
            <a:ext cx="65278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extBox 4"/>
          <p:cNvSpPr txBox="1"/>
          <p:nvPr/>
        </p:nvSpPr>
        <p:spPr>
          <a:xfrm>
            <a:off x="7037263" y="1481839"/>
            <a:ext cx="4681751" cy="4555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Siła</a:t>
            </a:r>
            <a:r>
              <a:rPr sz="2000" dirty="0"/>
              <a:t> </a:t>
            </a:r>
            <a:r>
              <a:rPr sz="2000" b="1" dirty="0" err="1"/>
              <a:t>natury</a:t>
            </a:r>
            <a:r>
              <a:rPr sz="2000" b="1" dirty="0"/>
              <a:t> </a:t>
            </a:r>
            <a:r>
              <a:rPr sz="2000" dirty="0"/>
              <a:t>w </a:t>
            </a:r>
            <a:r>
              <a:rPr sz="2000" dirty="0" err="1"/>
              <a:t>połączeniu</a:t>
            </a:r>
            <a:r>
              <a:rPr sz="2000" dirty="0"/>
              <a:t> z </a:t>
            </a:r>
            <a:r>
              <a:rPr sz="2000" dirty="0" err="1"/>
              <a:t>osiągnięciami</a:t>
            </a:r>
            <a:r>
              <a:rPr sz="2000" dirty="0"/>
              <a:t> </a:t>
            </a:r>
            <a:r>
              <a:rPr sz="2000" b="1" dirty="0" err="1"/>
              <a:t>nauki</a:t>
            </a:r>
            <a:r>
              <a:rPr sz="2000" dirty="0"/>
              <a:t>, z </a:t>
            </a:r>
            <a:r>
              <a:rPr sz="2000" dirty="0" err="1"/>
              <a:t>wykorzystaniem</a:t>
            </a:r>
            <a:r>
              <a:rPr sz="2000" dirty="0"/>
              <a:t> </a:t>
            </a:r>
            <a:r>
              <a:rPr sz="2000" dirty="0" err="1"/>
              <a:t>biotechnologicznych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botanicznych</a:t>
            </a:r>
            <a:r>
              <a:rPr sz="2000" dirty="0"/>
              <a:t> </a:t>
            </a:r>
            <a:r>
              <a:rPr sz="2000" dirty="0" err="1"/>
              <a:t>składników</a:t>
            </a:r>
            <a:r>
              <a:rPr sz="2000" dirty="0"/>
              <a:t> </a:t>
            </a:r>
            <a:r>
              <a:rPr sz="2000" dirty="0" err="1"/>
              <a:t>aktywnych</a:t>
            </a:r>
            <a:r>
              <a:rPr sz="2000" dirty="0"/>
              <a:t>.</a:t>
            </a:r>
          </a:p>
          <a:p>
            <a:pPr algn="just">
              <a:lnSpc>
                <a:spcPct val="150000"/>
              </a:lnSpc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 algn="just"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Unikalne</a:t>
            </a:r>
            <a:r>
              <a:rPr sz="2000" dirty="0"/>
              <a:t> </a:t>
            </a:r>
            <a:r>
              <a:rPr sz="2000" dirty="0" err="1"/>
              <a:t>formuły</a:t>
            </a:r>
            <a:r>
              <a:rPr sz="2000" dirty="0"/>
              <a:t>, </a:t>
            </a:r>
            <a:r>
              <a:rPr sz="2000" dirty="0" err="1"/>
              <a:t>które</a:t>
            </a:r>
            <a:r>
              <a:rPr sz="2000" dirty="0"/>
              <a:t> </a:t>
            </a:r>
            <a:r>
              <a:rPr sz="2000" dirty="0" err="1"/>
              <a:t>działają</a:t>
            </a:r>
            <a:r>
              <a:rPr sz="2000" dirty="0"/>
              <a:t> </a:t>
            </a:r>
            <a:r>
              <a:rPr sz="2000" b="1" dirty="0" err="1"/>
              <a:t>synergicznie</a:t>
            </a:r>
            <a:r>
              <a:rPr sz="2000" dirty="0"/>
              <a:t>, </a:t>
            </a:r>
            <a:r>
              <a:rPr sz="2000" dirty="0" err="1"/>
              <a:t>aktywnie</a:t>
            </a:r>
            <a:r>
              <a:rPr sz="2000" dirty="0"/>
              <a:t> </a:t>
            </a:r>
            <a:r>
              <a:rPr sz="2000" dirty="0" err="1"/>
              <a:t>oddziałując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różne</a:t>
            </a:r>
            <a:r>
              <a:rPr sz="2000" dirty="0"/>
              <a:t> </a:t>
            </a:r>
            <a:r>
              <a:rPr sz="2000" dirty="0" err="1"/>
              <a:t>mechanizmy</a:t>
            </a:r>
            <a:r>
              <a:rPr sz="2000" dirty="0"/>
              <a:t> </a:t>
            </a:r>
            <a:r>
              <a:rPr sz="2000" dirty="0" err="1"/>
              <a:t>powstawania</a:t>
            </a:r>
            <a:r>
              <a:rPr sz="2000" dirty="0"/>
              <a:t> </a:t>
            </a:r>
            <a:r>
              <a:rPr sz="2000" dirty="0" err="1"/>
              <a:t>przebarwień</a:t>
            </a:r>
            <a:r>
              <a:rPr sz="2000" dirty="0"/>
              <a:t>.</a:t>
            </a:r>
          </a:p>
          <a:p>
            <a:pPr algn="just"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 dirty="0"/>
          </a:p>
          <a:p>
            <a:pPr algn="just"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 err="1"/>
              <a:t>Takie</a:t>
            </a:r>
            <a:r>
              <a:rPr sz="2000" dirty="0"/>
              <a:t> </a:t>
            </a:r>
            <a:r>
              <a:rPr sz="2000" dirty="0" err="1"/>
              <a:t>ukierunkowane</a:t>
            </a:r>
            <a:r>
              <a:rPr sz="2000" dirty="0"/>
              <a:t> </a:t>
            </a:r>
            <a:r>
              <a:rPr sz="2000" dirty="0" err="1"/>
              <a:t>podejście</a:t>
            </a:r>
            <a:r>
              <a:rPr sz="2000" dirty="0"/>
              <a:t> </a:t>
            </a:r>
            <a:r>
              <a:rPr sz="2000" dirty="0" err="1"/>
              <a:t>pozwala</a:t>
            </a:r>
            <a:r>
              <a:rPr sz="2000" dirty="0"/>
              <a:t> </a:t>
            </a:r>
            <a:r>
              <a:rPr sz="2000" dirty="0" err="1"/>
              <a:t>skutecznie</a:t>
            </a:r>
            <a:r>
              <a:rPr sz="2000" dirty="0"/>
              <a:t> </a:t>
            </a:r>
            <a:r>
              <a:rPr sz="2000" dirty="0" err="1"/>
              <a:t>działać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b="1" dirty="0" err="1"/>
              <a:t>konkretne</a:t>
            </a:r>
            <a:r>
              <a:rPr sz="2000" b="1" dirty="0"/>
              <a:t> </a:t>
            </a:r>
            <a:r>
              <a:rPr sz="2000" b="1" dirty="0" err="1"/>
              <a:t>przyczyny</a:t>
            </a:r>
            <a:r>
              <a:rPr sz="2000" dirty="0"/>
              <a:t>, </a:t>
            </a:r>
            <a:r>
              <a:rPr sz="2000" dirty="0" err="1"/>
              <a:t>zapewniając</a:t>
            </a:r>
            <a:r>
              <a:rPr sz="2000" dirty="0"/>
              <a:t> </a:t>
            </a:r>
            <a:r>
              <a:rPr sz="2000" dirty="0" err="1"/>
              <a:t>imponujące</a:t>
            </a:r>
            <a:r>
              <a:rPr sz="2000" dirty="0"/>
              <a:t> </a:t>
            </a:r>
            <a:r>
              <a:rPr sz="2000" dirty="0" err="1"/>
              <a:t>efekty</a:t>
            </a:r>
            <a:r>
              <a:rPr sz="2000" dirty="0"/>
              <a:t>.</a:t>
            </a:r>
          </a:p>
        </p:txBody>
      </p:sp>
      <p:sp>
        <p:nvSpPr>
          <p:cNvPr id="133" name="TextBox 6"/>
          <p:cNvSpPr txBox="1"/>
          <p:nvPr/>
        </p:nvSpPr>
        <p:spPr>
          <a:xfrm>
            <a:off x="7037263" y="111154"/>
            <a:ext cx="4968733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>
              <a:lnSpc>
                <a:spcPct val="100000"/>
              </a:lnSpc>
            </a:pPr>
            <a:r>
              <a:rPr dirty="0"/>
              <a:t>NAUKOWE PODSTAWY FORMUŁ</a:t>
            </a:r>
          </a:p>
        </p:txBody>
      </p:sp>
      <p:pic>
        <p:nvPicPr>
          <p:cNvPr id="134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4" y="0"/>
            <a:ext cx="12191998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6" descr="Picture 6"/>
          <p:cNvPicPr>
            <a:picLocks noChangeAspect="1"/>
          </p:cNvPicPr>
          <p:nvPr/>
        </p:nvPicPr>
        <p:blipFill>
          <a:blip r:embed="rId3"/>
          <a:srcRect l="28286" t="14843" r="28595" b="12486"/>
          <a:stretch>
            <a:fillRect/>
          </a:stretch>
        </p:blipFill>
        <p:spPr>
          <a:xfrm>
            <a:off x="3761713" y="1690689"/>
            <a:ext cx="4450385" cy="421904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2"/>
          <p:cNvSpPr txBox="1"/>
          <p:nvPr/>
        </p:nvSpPr>
        <p:spPr>
          <a:xfrm>
            <a:off x="980107" y="1641430"/>
            <a:ext cx="2931577" cy="791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/>
              <a:t>AZELOGLICINA</a:t>
            </a:r>
            <a:br>
              <a:rPr dirty="0"/>
            </a:br>
            <a:endParaRPr dirty="0"/>
          </a:p>
        </p:txBody>
      </p:sp>
      <p:sp>
        <p:nvSpPr>
          <p:cNvPr id="139" name="Content Placeholder 2"/>
          <p:cNvSpPr txBox="1"/>
          <p:nvPr/>
        </p:nvSpPr>
        <p:spPr>
          <a:xfrm>
            <a:off x="334194" y="2025001"/>
            <a:ext cx="3577490" cy="127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Patentowana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kombinacja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kwasu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azelainowego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glicyny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której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skuteczność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poprawie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jasności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wyrównaniu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kolorytu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została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potwierdzona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dzięki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hamowaniu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enzymu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tyrozynazy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odpowiedzialnego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syntezę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melaniny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40" name="Content Placeholder 2"/>
          <p:cNvSpPr txBox="1"/>
          <p:nvPr/>
        </p:nvSpPr>
        <p:spPr>
          <a:xfrm>
            <a:off x="334193" y="4283069"/>
            <a:ext cx="3577491" cy="112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TRANEXAMIC ACID + NIACINAMIDE</a:t>
            </a:r>
            <a:br/>
            <a:endParaRPr/>
          </a:p>
        </p:txBody>
      </p:sp>
      <p:sp>
        <p:nvSpPr>
          <p:cNvPr id="141" name="Content Placeholder 2"/>
          <p:cNvSpPr txBox="1"/>
          <p:nvPr/>
        </p:nvSpPr>
        <p:spPr>
          <a:xfrm>
            <a:off x="116128" y="5048685"/>
            <a:ext cx="3795555" cy="1255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Silne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składniki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aktywne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enkapsulowane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zaawansowanym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systemie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dostarczania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którego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skuteczność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przenikaniu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naskórka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została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potwierdzona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poziomie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150%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Znacząco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redukuje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ciemne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plamy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poprawia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promienność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2" name="Content Placeholder 2"/>
          <p:cNvSpPr txBox="1"/>
          <p:nvPr/>
        </p:nvSpPr>
        <p:spPr>
          <a:xfrm>
            <a:off x="8005517" y="1580338"/>
            <a:ext cx="4140760" cy="112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LICORICE + ASPERGILLUS FERMENT</a:t>
            </a:r>
            <a:br/>
            <a:endParaRPr/>
          </a:p>
        </p:txBody>
      </p:sp>
      <p:sp>
        <p:nvSpPr>
          <p:cNvPr id="143" name="Content Placeholder 2"/>
          <p:cNvSpPr txBox="1"/>
          <p:nvPr/>
        </p:nvSpPr>
        <p:spPr>
          <a:xfrm>
            <a:off x="8005517" y="2291376"/>
            <a:ext cx="3565035" cy="108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Kompleks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roślinny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lukrecji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grzybów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właściwościach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antyoksydacyjnych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rozświetlających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regenerujących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poprawiający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jasność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promienny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wygląd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4" name="Content Placeholder 2"/>
          <p:cNvSpPr txBox="1"/>
          <p:nvPr/>
        </p:nvSpPr>
        <p:spPr>
          <a:xfrm>
            <a:off x="8062254" y="4571762"/>
            <a:ext cx="3795556" cy="112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 b="1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/>
              <a:t>ALLANTOIN, GLYCOLIC &amp; SALICYLIC ACID</a:t>
            </a:r>
            <a:br>
              <a:rPr dirty="0"/>
            </a:br>
            <a:endParaRPr dirty="0"/>
          </a:p>
        </p:txBody>
      </p:sp>
      <p:sp>
        <p:nvSpPr>
          <p:cNvPr id="145" name="Content Placeholder 2"/>
          <p:cNvSpPr txBox="1"/>
          <p:nvPr/>
        </p:nvSpPr>
        <p:spPr>
          <a:xfrm>
            <a:off x="8107116" y="5277065"/>
            <a:ext cx="3200967" cy="10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Wspomaga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złuszczanie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naskórka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stymuluje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odnowę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komórkową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poprawiając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teksturę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koloryt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</p:txBody>
      </p:sp>
      <p:sp>
        <p:nvSpPr>
          <p:cNvPr id="146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LUMINOSITY</a:t>
            </a:r>
            <a:r>
              <a:rPr b="0"/>
              <a:t>: FORMUŁY BIOTECHNOLOGICZNE</a:t>
            </a:r>
          </a:p>
        </p:txBody>
      </p:sp>
      <p:pic>
        <p:nvPicPr>
          <p:cNvPr id="147" name="Picture 35" descr="Picture 35"/>
          <p:cNvPicPr>
            <a:picLocks noChangeAspect="1"/>
          </p:cNvPicPr>
          <p:nvPr/>
        </p:nvPicPr>
        <p:blipFill>
          <a:blip r:embed="rId4"/>
          <a:srcRect l="34104" t="36079" r="35513" b="40779"/>
          <a:stretch>
            <a:fillRect/>
          </a:stretch>
        </p:blipFill>
        <p:spPr>
          <a:xfrm>
            <a:off x="11108149" y="6359376"/>
            <a:ext cx="889913" cy="381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extBox 4"/>
          <p:cNvSpPr txBox="1"/>
          <p:nvPr/>
        </p:nvSpPr>
        <p:spPr>
          <a:xfrm>
            <a:off x="45719" y="180919"/>
            <a:ext cx="12100562" cy="1653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KLUCZOWE SKŁADNIKI AKTYWNE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</p:txBody>
      </p:sp>
      <p:sp>
        <p:nvSpPr>
          <p:cNvPr id="151" name="TextBox 7"/>
          <p:cNvSpPr txBox="1"/>
          <p:nvPr/>
        </p:nvSpPr>
        <p:spPr>
          <a:xfrm>
            <a:off x="552050" y="1354033"/>
            <a:ext cx="5767894" cy="2385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600"/>
              </a:spcBef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AZELOGLICINA</a:t>
            </a:r>
            <a:r>
              <a:rPr sz="2000" dirty="0"/>
              <a:t>® </a:t>
            </a:r>
          </a:p>
          <a:p>
            <a:pPr algn="just"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Patentowana</a:t>
            </a:r>
            <a:r>
              <a:rPr dirty="0"/>
              <a:t> </a:t>
            </a:r>
            <a:r>
              <a:rPr dirty="0" err="1"/>
              <a:t>kombinacja</a:t>
            </a:r>
            <a:r>
              <a:rPr dirty="0"/>
              <a:t> </a:t>
            </a:r>
            <a:r>
              <a:rPr b="1" dirty="0" err="1"/>
              <a:t>kwasu</a:t>
            </a:r>
            <a:r>
              <a:rPr b="1" dirty="0"/>
              <a:t> </a:t>
            </a:r>
            <a:r>
              <a:rPr b="1" dirty="0" err="1"/>
              <a:t>azelainowego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glicyny</a:t>
            </a:r>
            <a:r>
              <a:rPr dirty="0"/>
              <a:t>, </a:t>
            </a:r>
            <a:r>
              <a:rPr dirty="0" err="1"/>
              <a:t>której</a:t>
            </a:r>
            <a:r>
              <a:rPr dirty="0"/>
              <a:t> </a:t>
            </a:r>
            <a:r>
              <a:rPr dirty="0" err="1"/>
              <a:t>skuteczność</a:t>
            </a:r>
            <a:r>
              <a:rPr dirty="0"/>
              <a:t> </a:t>
            </a:r>
            <a:r>
              <a:rPr dirty="0" err="1"/>
              <a:t>została</a:t>
            </a:r>
            <a:r>
              <a:rPr dirty="0"/>
              <a:t> </a:t>
            </a:r>
            <a:r>
              <a:rPr dirty="0" err="1"/>
              <a:t>potwierdzona</a:t>
            </a:r>
            <a:r>
              <a:rPr dirty="0"/>
              <a:t> w </a:t>
            </a:r>
            <a:r>
              <a:rPr dirty="0" err="1"/>
              <a:t>znaczącej</a:t>
            </a:r>
            <a:r>
              <a:rPr dirty="0"/>
              <a:t> </a:t>
            </a:r>
            <a:r>
              <a:rPr dirty="0" err="1"/>
              <a:t>poprawie</a:t>
            </a:r>
            <a:r>
              <a:rPr dirty="0"/>
              <a:t> </a:t>
            </a:r>
            <a:r>
              <a:rPr dirty="0" err="1"/>
              <a:t>jasności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wyrównaniu</a:t>
            </a:r>
            <a:r>
              <a:rPr dirty="0"/>
              <a:t> </a:t>
            </a:r>
            <a:r>
              <a:rPr dirty="0" err="1"/>
              <a:t>kolorytu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redukcji</a:t>
            </a:r>
            <a:r>
              <a:rPr dirty="0"/>
              <a:t> </a:t>
            </a:r>
            <a:r>
              <a:rPr dirty="0" err="1"/>
              <a:t>ciemnych</a:t>
            </a:r>
            <a:r>
              <a:rPr dirty="0"/>
              <a:t> </a:t>
            </a:r>
            <a:r>
              <a:rPr dirty="0" err="1"/>
              <a:t>plam</a:t>
            </a:r>
            <a:r>
              <a:rPr dirty="0"/>
              <a:t> </a:t>
            </a:r>
            <a:r>
              <a:rPr dirty="0" err="1"/>
              <a:t>poprzez</a:t>
            </a:r>
            <a:r>
              <a:rPr dirty="0"/>
              <a:t> </a:t>
            </a:r>
            <a:r>
              <a:rPr dirty="0" err="1"/>
              <a:t>hamowanie</a:t>
            </a:r>
            <a:r>
              <a:rPr dirty="0"/>
              <a:t> </a:t>
            </a:r>
            <a:r>
              <a:rPr dirty="0" err="1"/>
              <a:t>syntezy</a:t>
            </a:r>
            <a:r>
              <a:rPr dirty="0"/>
              <a:t> </a:t>
            </a:r>
            <a:r>
              <a:rPr dirty="0" err="1"/>
              <a:t>melaniny</a:t>
            </a:r>
            <a:r>
              <a:rPr dirty="0"/>
              <a:t> (</a:t>
            </a:r>
            <a:r>
              <a:rPr dirty="0" err="1"/>
              <a:t>blokuje</a:t>
            </a:r>
            <a:r>
              <a:rPr dirty="0"/>
              <a:t> </a:t>
            </a:r>
            <a:r>
              <a:rPr dirty="0" err="1"/>
              <a:t>aktywność</a:t>
            </a:r>
            <a:r>
              <a:rPr dirty="0"/>
              <a:t> </a:t>
            </a:r>
            <a:r>
              <a:rPr dirty="0" err="1"/>
              <a:t>enzymu</a:t>
            </a:r>
            <a:r>
              <a:rPr dirty="0"/>
              <a:t> </a:t>
            </a:r>
            <a:r>
              <a:rPr dirty="0" err="1"/>
              <a:t>tyrozynazy</a:t>
            </a:r>
            <a:r>
              <a:rPr dirty="0"/>
              <a:t>). </a:t>
            </a:r>
          </a:p>
        </p:txBody>
      </p:sp>
      <p:sp>
        <p:nvSpPr>
          <p:cNvPr id="152" name="TextBox 8"/>
          <p:cNvSpPr txBox="1"/>
          <p:nvPr/>
        </p:nvSpPr>
        <p:spPr>
          <a:xfrm>
            <a:off x="552050" y="4067740"/>
            <a:ext cx="5917576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Dodatkowe</a:t>
            </a:r>
            <a:r>
              <a:rPr dirty="0"/>
              <a:t> </a:t>
            </a:r>
            <a:r>
              <a:rPr dirty="0" err="1"/>
              <a:t>korzyści</a:t>
            </a:r>
            <a:r>
              <a:rPr dirty="0"/>
              <a:t>:</a:t>
            </a:r>
            <a:endParaRPr lang="pl-PL" dirty="0"/>
          </a:p>
          <a:p>
            <a:pPr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b="0" dirty="0"/>
          </a:p>
          <a:p>
            <a:pPr marL="120315" indent="-120315" defTabSz="457200">
              <a:buSzPct val="100000"/>
              <a:buChar char="•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Zwiększa</a:t>
            </a:r>
            <a:r>
              <a:rPr dirty="0"/>
              <a:t> </a:t>
            </a:r>
            <a:r>
              <a:rPr dirty="0" err="1"/>
              <a:t>promienność</a:t>
            </a:r>
            <a:r>
              <a:rPr dirty="0"/>
              <a:t> </a:t>
            </a:r>
            <a:r>
              <a:rPr dirty="0" err="1"/>
              <a:t>skóry</a:t>
            </a:r>
            <a:r>
              <a:rPr lang="pl-PL" dirty="0"/>
              <a:t>.</a:t>
            </a:r>
            <a:endParaRPr dirty="0"/>
          </a:p>
          <a:p>
            <a:pPr marL="120315" indent="-120315" defTabSz="457200">
              <a:buSzPct val="100000"/>
              <a:buChar char="•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Zapobiega</a:t>
            </a:r>
            <a:r>
              <a:rPr dirty="0"/>
              <a:t> </a:t>
            </a:r>
            <a:r>
              <a:rPr dirty="0" err="1"/>
              <a:t>powstawaniu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redukuje</a:t>
            </a:r>
            <a:r>
              <a:rPr dirty="0"/>
              <a:t> </a:t>
            </a: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lang="pl-PL" dirty="0"/>
              <a:t>.</a:t>
            </a:r>
            <a:endParaRPr dirty="0"/>
          </a:p>
          <a:p>
            <a:pPr marL="120315" indent="-120315" defTabSz="457200">
              <a:buSzPct val="100000"/>
              <a:buChar char="•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Wyrównuje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lang="pl-PL" dirty="0"/>
              <a:t>.</a:t>
            </a:r>
            <a:endParaRPr dirty="0"/>
          </a:p>
          <a:p>
            <a:pPr marL="120315" indent="-120315" defTabSz="457200">
              <a:buSzPct val="100000"/>
              <a:buChar char="•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Działa</a:t>
            </a:r>
            <a:r>
              <a:rPr dirty="0"/>
              <a:t> </a:t>
            </a:r>
            <a:r>
              <a:rPr dirty="0" err="1"/>
              <a:t>przeciwzapalnie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kojąco</a:t>
            </a:r>
            <a:r>
              <a:rPr lang="pl-PL" dirty="0"/>
              <a:t>.</a:t>
            </a:r>
            <a:endParaRPr dirty="0"/>
          </a:p>
          <a:p>
            <a:pPr marL="120315" indent="-120315" defTabSz="457200">
              <a:buSzPct val="100000"/>
              <a:buChar char="•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Nawilża</a:t>
            </a:r>
            <a:r>
              <a:rPr lang="pl-PL" dirty="0"/>
              <a:t>.</a:t>
            </a:r>
            <a:endParaRPr dirty="0"/>
          </a:p>
        </p:txBody>
      </p:sp>
      <p:pic>
        <p:nvPicPr>
          <p:cNvPr id="153" name="Picture 10" descr="Picture 10"/>
          <p:cNvPicPr>
            <a:picLocks noChangeAspect="1"/>
          </p:cNvPicPr>
          <p:nvPr/>
        </p:nvPicPr>
        <p:blipFill>
          <a:blip r:embed="rId3"/>
          <a:srcRect l="4609" t="56603" r="46898" b="10443"/>
          <a:stretch>
            <a:fillRect/>
          </a:stretch>
        </p:blipFill>
        <p:spPr>
          <a:xfrm>
            <a:off x="6762064" y="4323827"/>
            <a:ext cx="4766513" cy="1813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9" descr="Picture 9"/>
          <p:cNvPicPr>
            <a:picLocks noChangeAspect="1"/>
          </p:cNvPicPr>
          <p:nvPr/>
        </p:nvPicPr>
        <p:blipFill>
          <a:blip r:embed="rId4"/>
          <a:srcRect l="36368" t="3055" r="5770" b="58424"/>
          <a:stretch>
            <a:fillRect/>
          </a:stretch>
        </p:blipFill>
        <p:spPr>
          <a:xfrm>
            <a:off x="6772932" y="1199263"/>
            <a:ext cx="4744777" cy="222467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12"/>
          <p:cNvSpPr txBox="1"/>
          <p:nvPr/>
        </p:nvSpPr>
        <p:spPr>
          <a:xfrm>
            <a:off x="6772932" y="3613560"/>
            <a:ext cx="4766916" cy="523220"/>
          </a:xfrm>
          <a:prstGeom prst="rect">
            <a:avLst/>
          </a:prstGeom>
          <a:solidFill>
            <a:srgbClr val="FBE3D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l-PL" sz="1400" dirty="0"/>
              <a:t>Hamuje wytwarzanie melaniny o 15,93% w porównaniu z </a:t>
            </a:r>
            <a:r>
              <a:rPr lang="pl-PL" sz="1400" dirty="0" err="1"/>
              <a:t>melanocytami</a:t>
            </a:r>
            <a:r>
              <a:rPr lang="pl-PL" sz="1400" dirty="0"/>
              <a:t> niepoddanymi działaniu substancji.</a:t>
            </a:r>
            <a:endParaRPr sz="1400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Box 1"/>
          <p:cNvSpPr txBox="1"/>
          <p:nvPr/>
        </p:nvSpPr>
        <p:spPr>
          <a:xfrm>
            <a:off x="361714" y="907603"/>
            <a:ext cx="11220686" cy="2021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400"/>
              </a:spcBef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sz="1600" dirty="0"/>
          </a:p>
          <a:p>
            <a:pPr algn="just">
              <a:spcBef>
                <a:spcPts val="400"/>
              </a:spcBef>
              <a:defRPr sz="2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TRANEXAMIC ACID + NIACINAMIDE: </a:t>
            </a:r>
            <a:r>
              <a:rPr sz="1600" b="0" dirty="0" err="1"/>
              <a:t>Silne</a:t>
            </a:r>
            <a:r>
              <a:rPr sz="1600" b="0" dirty="0"/>
              <a:t> </a:t>
            </a:r>
            <a:r>
              <a:rPr sz="1600" b="0" dirty="0" err="1"/>
              <a:t>składniki</a:t>
            </a:r>
            <a:r>
              <a:rPr sz="1600" b="0" dirty="0"/>
              <a:t> </a:t>
            </a:r>
            <a:r>
              <a:rPr sz="1600" b="0" dirty="0" err="1"/>
              <a:t>aktywne</a:t>
            </a:r>
            <a:r>
              <a:rPr sz="1600" b="0" dirty="0"/>
              <a:t> </a:t>
            </a:r>
            <a:r>
              <a:rPr sz="1600" b="0" dirty="0" err="1"/>
              <a:t>enkapsulowane</a:t>
            </a:r>
            <a:r>
              <a:rPr sz="1600" b="0" dirty="0"/>
              <a:t> w </a:t>
            </a:r>
            <a:r>
              <a:rPr sz="1600" b="0" dirty="0" err="1"/>
              <a:t>zaawansowanym</a:t>
            </a:r>
            <a:r>
              <a:rPr sz="1600" b="0" dirty="0"/>
              <a:t> </a:t>
            </a:r>
            <a:r>
              <a:rPr sz="1600" b="0" dirty="0" err="1"/>
              <a:t>systemie</a:t>
            </a:r>
            <a:r>
              <a:rPr sz="1600" b="0" dirty="0"/>
              <a:t> </a:t>
            </a:r>
            <a:r>
              <a:rPr sz="1600" b="0" dirty="0" err="1"/>
              <a:t>dostarczania</a:t>
            </a:r>
            <a:r>
              <a:rPr sz="1600" b="0" dirty="0"/>
              <a:t>, </a:t>
            </a:r>
            <a:r>
              <a:rPr sz="1600" b="0" dirty="0" err="1"/>
              <a:t>którego</a:t>
            </a:r>
            <a:r>
              <a:rPr sz="1600" b="0" dirty="0"/>
              <a:t> </a:t>
            </a:r>
            <a:r>
              <a:rPr sz="1600" b="0" dirty="0" err="1"/>
              <a:t>skuteczność</a:t>
            </a:r>
            <a:r>
              <a:rPr sz="1600" b="0" dirty="0"/>
              <a:t> w </a:t>
            </a:r>
            <a:r>
              <a:rPr sz="1600" b="0" dirty="0" err="1"/>
              <a:t>przenikaniu</a:t>
            </a:r>
            <a:r>
              <a:rPr sz="1600" b="0" dirty="0"/>
              <a:t> do </a:t>
            </a:r>
            <a:r>
              <a:rPr sz="1600" b="0" dirty="0" err="1"/>
              <a:t>naskórka</a:t>
            </a:r>
            <a:r>
              <a:rPr sz="1600" b="0" dirty="0"/>
              <a:t> </a:t>
            </a:r>
            <a:r>
              <a:rPr sz="1600" b="0" dirty="0" err="1"/>
              <a:t>została</a:t>
            </a:r>
            <a:r>
              <a:rPr sz="1600" b="0" dirty="0"/>
              <a:t> </a:t>
            </a:r>
            <a:r>
              <a:rPr sz="1600" dirty="0" err="1"/>
              <a:t>potwierdzona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poziomie</a:t>
            </a:r>
            <a:r>
              <a:rPr sz="1600" dirty="0"/>
              <a:t> 150%</a:t>
            </a:r>
            <a:r>
              <a:rPr sz="1600" b="0" dirty="0"/>
              <a:t>. </a:t>
            </a:r>
            <a:r>
              <a:rPr sz="1600" b="0" dirty="0" err="1"/>
              <a:t>Specjalne</a:t>
            </a:r>
            <a:r>
              <a:rPr sz="1600" b="0" dirty="0"/>
              <a:t> </a:t>
            </a:r>
            <a:r>
              <a:rPr sz="1600" b="0" dirty="0" err="1"/>
              <a:t>liposomy</a:t>
            </a:r>
            <a:r>
              <a:rPr sz="1600" b="0" dirty="0"/>
              <a:t> </a:t>
            </a:r>
            <a:r>
              <a:rPr sz="1600" b="0" dirty="0" err="1"/>
              <a:t>mają</a:t>
            </a:r>
            <a:r>
              <a:rPr sz="1600" b="0" dirty="0"/>
              <a:t> </a:t>
            </a:r>
            <a:r>
              <a:rPr sz="1600" b="0" dirty="0" err="1"/>
              <a:t>nawet</a:t>
            </a:r>
            <a:r>
              <a:rPr sz="1600" b="0" dirty="0"/>
              <a:t> </a:t>
            </a:r>
            <a:r>
              <a:rPr sz="1600" dirty="0"/>
              <a:t>15 </a:t>
            </a:r>
            <a:r>
              <a:rPr sz="1600" dirty="0" err="1"/>
              <a:t>razy</a:t>
            </a:r>
            <a:r>
              <a:rPr sz="1600" dirty="0"/>
              <a:t> </a:t>
            </a:r>
            <a:r>
              <a:rPr sz="1600" dirty="0" err="1"/>
              <a:t>wyższe</a:t>
            </a:r>
            <a:r>
              <a:rPr sz="1600" b="0" dirty="0"/>
              <a:t> </a:t>
            </a:r>
            <a:r>
              <a:rPr sz="1600" b="0" dirty="0" err="1"/>
              <a:t>stężenie</a:t>
            </a:r>
            <a:r>
              <a:rPr sz="1600" b="0" dirty="0"/>
              <a:t> </a:t>
            </a:r>
            <a:r>
              <a:rPr sz="1600" b="0" dirty="0" err="1"/>
              <a:t>niż</a:t>
            </a:r>
            <a:r>
              <a:rPr sz="1600" b="0" dirty="0"/>
              <a:t> </a:t>
            </a:r>
            <a:r>
              <a:rPr sz="1600" b="0" dirty="0" err="1"/>
              <a:t>standardowe</a:t>
            </a:r>
            <a:r>
              <a:rPr sz="1600" b="0" dirty="0"/>
              <a:t> </a:t>
            </a:r>
            <a:r>
              <a:rPr sz="1600" b="0" dirty="0" err="1"/>
              <a:t>produkty</a:t>
            </a:r>
            <a:r>
              <a:rPr sz="1600" b="0" dirty="0"/>
              <a:t> </a:t>
            </a:r>
            <a:r>
              <a:rPr sz="1600" b="0" dirty="0" err="1"/>
              <a:t>liposomalne</a:t>
            </a:r>
            <a:r>
              <a:rPr sz="1600" b="0" dirty="0"/>
              <a:t>. </a:t>
            </a:r>
            <a:r>
              <a:rPr sz="1600" b="0" dirty="0" err="1"/>
              <a:t>Badania</a:t>
            </a:r>
            <a:r>
              <a:rPr sz="1600" b="0" dirty="0"/>
              <a:t> </a:t>
            </a:r>
            <a:r>
              <a:rPr sz="1600" b="0" dirty="0" err="1"/>
              <a:t>kliniczne</a:t>
            </a:r>
            <a:r>
              <a:rPr sz="1600" b="0" dirty="0"/>
              <a:t> </a:t>
            </a:r>
            <a:r>
              <a:rPr sz="1600" b="0" dirty="0" err="1"/>
              <a:t>wykazują</a:t>
            </a:r>
            <a:r>
              <a:rPr sz="1600" b="0" dirty="0"/>
              <a:t>, </a:t>
            </a:r>
            <a:r>
              <a:rPr sz="1600" b="0" dirty="0" err="1"/>
              <a:t>że</a:t>
            </a:r>
            <a:r>
              <a:rPr sz="1600" b="0" dirty="0"/>
              <a:t> ta </a:t>
            </a:r>
            <a:r>
              <a:rPr sz="1600" b="0" dirty="0" err="1"/>
              <a:t>kombinacja</a:t>
            </a:r>
            <a:r>
              <a:rPr sz="1600" b="0" dirty="0"/>
              <a:t> </a:t>
            </a:r>
            <a:r>
              <a:rPr sz="1600" b="0" dirty="0" err="1"/>
              <a:t>znacząco</a:t>
            </a:r>
            <a:r>
              <a:rPr sz="1600" b="0" dirty="0"/>
              <a:t> </a:t>
            </a:r>
            <a:r>
              <a:rPr sz="1600" b="0" dirty="0" err="1"/>
              <a:t>redukuje</a:t>
            </a:r>
            <a:r>
              <a:rPr sz="1600" b="0" dirty="0"/>
              <a:t> </a:t>
            </a:r>
            <a:r>
              <a:rPr sz="1600" b="0" dirty="0" err="1"/>
              <a:t>ciemne</a:t>
            </a:r>
            <a:r>
              <a:rPr sz="1600" b="0" dirty="0"/>
              <a:t> </a:t>
            </a:r>
            <a:r>
              <a:rPr sz="1600" b="0" dirty="0" err="1"/>
              <a:t>plamy</a:t>
            </a:r>
            <a:r>
              <a:rPr sz="1600" b="0" dirty="0"/>
              <a:t> </a:t>
            </a:r>
            <a:r>
              <a:rPr sz="1600" b="0" dirty="0" err="1"/>
              <a:t>i</a:t>
            </a:r>
            <a:r>
              <a:rPr sz="1600" b="0" dirty="0"/>
              <a:t> </a:t>
            </a:r>
            <a:r>
              <a:rPr sz="1600" b="0" dirty="0" err="1"/>
              <a:t>poprawia</a:t>
            </a:r>
            <a:r>
              <a:rPr sz="1600" b="0" dirty="0"/>
              <a:t> </a:t>
            </a:r>
            <a:r>
              <a:rPr sz="1600" b="0" dirty="0" err="1"/>
              <a:t>ogólną</a:t>
            </a:r>
            <a:r>
              <a:rPr sz="1600" b="0" dirty="0"/>
              <a:t> </a:t>
            </a:r>
            <a:r>
              <a:rPr sz="1800" b="0" dirty="0" err="1"/>
              <a:t>promienność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.</a:t>
            </a:r>
            <a:endParaRPr sz="2000" b="0"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Picture 6" descr="Picture 6"/>
          <p:cNvPicPr>
            <a:picLocks noChangeAspect="1"/>
          </p:cNvPicPr>
          <p:nvPr/>
        </p:nvPicPr>
        <p:blipFill>
          <a:blip r:embed="rId3"/>
          <a:srcRect l="3101" t="51712"/>
          <a:stretch>
            <a:fillRect/>
          </a:stretch>
        </p:blipFill>
        <p:spPr>
          <a:xfrm>
            <a:off x="406886" y="3939664"/>
            <a:ext cx="6993374" cy="2706557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TextBox 5"/>
          <p:cNvSpPr txBox="1"/>
          <p:nvPr/>
        </p:nvSpPr>
        <p:spPr>
          <a:xfrm>
            <a:off x="406886" y="2479975"/>
            <a:ext cx="11332830" cy="136191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3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Tranexamic Acid: </a:t>
            </a:r>
            <a:r>
              <a:rPr b="0" dirty="0" err="1"/>
              <a:t>Pochodna</a:t>
            </a:r>
            <a:r>
              <a:rPr b="0" dirty="0"/>
              <a:t> </a:t>
            </a:r>
            <a:r>
              <a:rPr b="0" dirty="0" err="1"/>
              <a:t>lizyny</a:t>
            </a:r>
            <a:r>
              <a:rPr b="0" dirty="0"/>
              <a:t> (</a:t>
            </a:r>
            <a:r>
              <a:rPr b="0" dirty="0" err="1"/>
              <a:t>niezbędnego</a:t>
            </a:r>
            <a:r>
              <a:rPr b="0" dirty="0"/>
              <a:t> </a:t>
            </a:r>
            <a:r>
              <a:rPr b="0" dirty="0" err="1"/>
              <a:t>aminokwasu</a:t>
            </a:r>
            <a:r>
              <a:rPr b="0" dirty="0"/>
              <a:t>), </a:t>
            </a:r>
            <a:r>
              <a:rPr b="0" dirty="0" err="1"/>
              <a:t>która</a:t>
            </a:r>
            <a:r>
              <a:rPr b="0" dirty="0"/>
              <a:t> </a:t>
            </a:r>
            <a:r>
              <a:rPr b="0" dirty="0" err="1"/>
              <a:t>zakłóca</a:t>
            </a:r>
            <a:r>
              <a:rPr b="0" dirty="0"/>
              <a:t> </a:t>
            </a:r>
            <a:r>
              <a:rPr b="0" dirty="0" err="1"/>
              <a:t>szlaki</a:t>
            </a:r>
            <a:r>
              <a:rPr b="0" dirty="0"/>
              <a:t> </a:t>
            </a:r>
            <a:r>
              <a:rPr b="0" dirty="0" err="1"/>
              <a:t>prowadzące</a:t>
            </a:r>
            <a:r>
              <a:rPr b="0" dirty="0"/>
              <a:t> do </a:t>
            </a:r>
            <a:r>
              <a:rPr b="0" dirty="0" err="1"/>
              <a:t>nierównego</a:t>
            </a:r>
            <a:r>
              <a:rPr b="0" dirty="0"/>
              <a:t> </a:t>
            </a:r>
            <a:r>
              <a:rPr b="0" dirty="0" err="1"/>
              <a:t>kolorytu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 </a:t>
            </a:r>
            <a:r>
              <a:rPr b="0" dirty="0" err="1"/>
              <a:t>Korzystna</a:t>
            </a:r>
            <a:r>
              <a:rPr b="0" dirty="0"/>
              <a:t> w </a:t>
            </a:r>
            <a:r>
              <a:rPr b="0" dirty="0" err="1"/>
              <a:t>przypadku</a:t>
            </a:r>
            <a:r>
              <a:rPr b="0" dirty="0"/>
              <a:t> </a:t>
            </a:r>
            <a:r>
              <a:rPr b="0" dirty="0" err="1"/>
              <a:t>ciemnych</a:t>
            </a:r>
            <a:r>
              <a:rPr b="0" dirty="0"/>
              <a:t> </a:t>
            </a:r>
            <a:r>
              <a:rPr b="0" dirty="0" err="1"/>
              <a:t>plam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zaczerwienień</a:t>
            </a:r>
            <a:r>
              <a:rPr b="0" dirty="0"/>
              <a:t>. </a:t>
            </a:r>
            <a:r>
              <a:rPr b="0" dirty="0" err="1"/>
              <a:t>Dodatkowo</a:t>
            </a:r>
            <a:r>
              <a:rPr b="0" dirty="0"/>
              <a:t> </a:t>
            </a:r>
            <a:r>
              <a:rPr b="0" dirty="0" err="1"/>
              <a:t>wspomaga</a:t>
            </a:r>
            <a:r>
              <a:rPr b="0" dirty="0"/>
              <a:t> </a:t>
            </a:r>
            <a:r>
              <a:rPr b="0" dirty="0" err="1"/>
              <a:t>regenerację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po </a:t>
            </a:r>
            <a:r>
              <a:rPr b="0" dirty="0" err="1"/>
              <a:t>uszkodzeniach</a:t>
            </a:r>
            <a:r>
              <a:rPr b="0" dirty="0"/>
              <a:t> </a:t>
            </a:r>
            <a:r>
              <a:rPr b="0" dirty="0" err="1"/>
              <a:t>spowodowanych</a:t>
            </a:r>
            <a:r>
              <a:rPr b="0" dirty="0"/>
              <a:t> </a:t>
            </a:r>
            <a:r>
              <a:rPr b="0" dirty="0" err="1"/>
              <a:t>promieniowaniem</a:t>
            </a:r>
            <a:r>
              <a:rPr b="0" dirty="0"/>
              <a:t> UV. </a:t>
            </a:r>
          </a:p>
          <a:p>
            <a:pPr algn="just">
              <a:spcBef>
                <a:spcPts val="3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Niacinamide (Vit. B3</a:t>
            </a:r>
            <a:r>
              <a:rPr b="0" dirty="0"/>
              <a:t>): </a:t>
            </a:r>
            <a:r>
              <a:rPr b="0" dirty="0" err="1"/>
              <a:t>Przywraca</a:t>
            </a:r>
            <a:r>
              <a:rPr b="0" dirty="0"/>
              <a:t> </a:t>
            </a:r>
            <a:r>
              <a:rPr b="0" dirty="0" err="1"/>
              <a:t>skórze</a:t>
            </a:r>
            <a:r>
              <a:rPr b="0" dirty="0"/>
              <a:t> </a:t>
            </a:r>
            <a:r>
              <a:rPr b="0" dirty="0" err="1"/>
              <a:t>klarowność</a:t>
            </a:r>
            <a:r>
              <a:rPr b="0" dirty="0"/>
              <a:t>, </a:t>
            </a:r>
            <a:r>
              <a:rPr b="0" dirty="0" err="1"/>
              <a:t>równowagę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promienność</a:t>
            </a:r>
            <a:r>
              <a:rPr b="0" dirty="0"/>
              <a:t>. </a:t>
            </a:r>
            <a:r>
              <a:rPr b="0" dirty="0" err="1"/>
              <a:t>Nawilża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wzmacnia</a:t>
            </a:r>
            <a:r>
              <a:rPr b="0" dirty="0"/>
              <a:t> </a:t>
            </a:r>
            <a:r>
              <a:rPr b="0" dirty="0" err="1"/>
              <a:t>barierę</a:t>
            </a:r>
            <a:r>
              <a:rPr b="0" dirty="0"/>
              <a:t> </a:t>
            </a:r>
            <a:r>
              <a:rPr b="0" dirty="0" err="1"/>
              <a:t>ochronną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</p:txBody>
      </p:sp>
      <p:sp>
        <p:nvSpPr>
          <p:cNvPr id="161" name="TextBox 2"/>
          <p:cNvSpPr txBox="1"/>
          <p:nvPr/>
        </p:nvSpPr>
        <p:spPr>
          <a:xfrm>
            <a:off x="-91933" y="258633"/>
            <a:ext cx="12100562" cy="1297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KLUCZOWE SKŁADNIKI AKTYWNE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17" descr="Picture 17"/>
          <p:cNvPicPr>
            <a:picLocks noChangeAspect="1"/>
          </p:cNvPicPr>
          <p:nvPr/>
        </p:nvPicPr>
        <p:blipFill>
          <a:blip r:embed="rId2">
            <a:alphaModFix amt="50000"/>
          </a:blip>
          <a:srcRect l="4211"/>
          <a:stretch>
            <a:fillRect/>
          </a:stretch>
        </p:blipFill>
        <p:spPr>
          <a:xfrm rot="10799991">
            <a:off x="-1" y="11206"/>
            <a:ext cx="12233836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Box 5"/>
          <p:cNvSpPr txBox="1"/>
          <p:nvPr/>
        </p:nvSpPr>
        <p:spPr>
          <a:xfrm>
            <a:off x="592964" y="1494536"/>
            <a:ext cx="10645308" cy="1158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LICORICE + ASPERGILLUS FERMENT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Kompleks</a:t>
            </a:r>
            <a:r>
              <a:rPr dirty="0"/>
              <a:t> </a:t>
            </a:r>
            <a:r>
              <a:rPr dirty="0" err="1"/>
              <a:t>roślinny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upiększa</a:t>
            </a:r>
            <a:r>
              <a:rPr dirty="0"/>
              <a:t> </a:t>
            </a:r>
            <a:r>
              <a:rPr dirty="0" err="1"/>
              <a:t>cerę</a:t>
            </a:r>
            <a:r>
              <a:rPr dirty="0"/>
              <a:t>, </a:t>
            </a:r>
            <a:r>
              <a:rPr dirty="0" err="1"/>
              <a:t>poprawia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promienność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wygląd</a:t>
            </a:r>
            <a:r>
              <a:rPr dirty="0"/>
              <a:t> </a:t>
            </a:r>
            <a:r>
              <a:rPr dirty="0" err="1"/>
              <a:t>nierównego</a:t>
            </a:r>
            <a:r>
              <a:rPr dirty="0"/>
              <a:t> </a:t>
            </a:r>
            <a:r>
              <a:rPr dirty="0" err="1"/>
              <a:t>kolorytu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  <p:sp>
        <p:nvSpPr>
          <p:cNvPr id="166" name="TextBox 2"/>
          <p:cNvSpPr txBox="1"/>
          <p:nvPr/>
        </p:nvSpPr>
        <p:spPr>
          <a:xfrm>
            <a:off x="592964" y="2933249"/>
            <a:ext cx="10691028" cy="171502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8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dirty="0"/>
              <a:t>Licorice Root Extract: </a:t>
            </a:r>
            <a:r>
              <a:rPr sz="2000" b="0" dirty="0" err="1"/>
              <a:t>Antyoksydant</a:t>
            </a:r>
            <a:r>
              <a:rPr sz="2000" b="0" dirty="0"/>
              <a:t> o </a:t>
            </a:r>
            <a:r>
              <a:rPr sz="2000" b="0" dirty="0" err="1"/>
              <a:t>działaniu</a:t>
            </a:r>
            <a:r>
              <a:rPr sz="2000" b="0" dirty="0"/>
              <a:t> </a:t>
            </a:r>
            <a:r>
              <a:rPr sz="2000" b="0" dirty="0" err="1"/>
              <a:t>rozświetlającym</a:t>
            </a:r>
            <a:r>
              <a:rPr sz="2000" b="0" dirty="0"/>
              <a:t>, </a:t>
            </a:r>
            <a:r>
              <a:rPr sz="2000" b="0" dirty="0" err="1"/>
              <a:t>jednocześnie</a:t>
            </a:r>
            <a:r>
              <a:rPr sz="2000" b="0" dirty="0"/>
              <a:t> </a:t>
            </a:r>
            <a:r>
              <a:rPr sz="2000" b="0" dirty="0" err="1"/>
              <a:t>łagodzący</a:t>
            </a:r>
            <a:r>
              <a:rPr sz="2000" b="0" dirty="0"/>
              <a:t> </a:t>
            </a:r>
            <a:r>
              <a:rPr sz="2000" b="0" dirty="0" err="1"/>
              <a:t>i</a:t>
            </a:r>
            <a:r>
              <a:rPr sz="2000" b="0" dirty="0"/>
              <a:t> </a:t>
            </a:r>
            <a:r>
              <a:rPr sz="2000" b="0" dirty="0" err="1"/>
              <a:t>przeciwzapalny</a:t>
            </a:r>
            <a:r>
              <a:rPr sz="2000" b="0" dirty="0"/>
              <a:t>. </a:t>
            </a:r>
            <a:br>
              <a:rPr sz="2000" b="0" dirty="0"/>
            </a:br>
            <a:r>
              <a:rPr sz="2000" dirty="0"/>
              <a:t>Fermented Fraction of Aspergillus Ferment </a:t>
            </a:r>
            <a:r>
              <a:rPr sz="2000" b="0" dirty="0"/>
              <a:t>(fungus): </a:t>
            </a:r>
            <a:r>
              <a:rPr sz="2000" b="0" dirty="0" err="1"/>
              <a:t>Frakcja</a:t>
            </a:r>
            <a:r>
              <a:rPr sz="2000" b="0" dirty="0"/>
              <a:t> </a:t>
            </a:r>
            <a:r>
              <a:rPr sz="2000" b="0" dirty="0" err="1"/>
              <a:t>fermentowana</a:t>
            </a:r>
            <a:r>
              <a:rPr sz="2000" b="0" dirty="0"/>
              <a:t> Aspergillus (</a:t>
            </a:r>
            <a:r>
              <a:rPr sz="2000" b="0" dirty="0" err="1"/>
              <a:t>grzyb</a:t>
            </a:r>
            <a:r>
              <a:rPr sz="2000" b="0" dirty="0"/>
              <a:t>): </a:t>
            </a:r>
            <a:r>
              <a:rPr sz="2000" b="0" dirty="0" err="1"/>
              <a:t>Naturalnie</a:t>
            </a:r>
            <a:r>
              <a:rPr sz="2000" b="0" dirty="0"/>
              <a:t> </a:t>
            </a:r>
            <a:r>
              <a:rPr sz="2000" b="0" dirty="0" err="1"/>
              <a:t>zawiera</a:t>
            </a:r>
            <a:r>
              <a:rPr sz="2000" b="0" dirty="0"/>
              <a:t> </a:t>
            </a:r>
            <a:r>
              <a:rPr sz="2000" b="0" dirty="0" err="1"/>
              <a:t>kwas</a:t>
            </a:r>
            <a:r>
              <a:rPr sz="2000" b="0" dirty="0"/>
              <a:t> </a:t>
            </a:r>
            <a:r>
              <a:rPr sz="2000" b="0" dirty="0" err="1"/>
              <a:t>kojowy</a:t>
            </a:r>
            <a:r>
              <a:rPr sz="2000" b="0" dirty="0"/>
              <a:t>, </a:t>
            </a:r>
            <a:r>
              <a:rPr sz="2000" b="0" dirty="0" err="1"/>
              <a:t>który</a:t>
            </a:r>
            <a:r>
              <a:rPr sz="2000" b="0" dirty="0"/>
              <a:t> </a:t>
            </a:r>
            <a:r>
              <a:rPr sz="2000" b="0" dirty="0" err="1"/>
              <a:t>działa</a:t>
            </a:r>
            <a:r>
              <a:rPr sz="2000" b="0" dirty="0"/>
              <a:t> </a:t>
            </a:r>
            <a:r>
              <a:rPr sz="2000" b="0" dirty="0" err="1"/>
              <a:t>na</a:t>
            </a:r>
            <a:r>
              <a:rPr sz="2000" b="0" dirty="0"/>
              <a:t> </a:t>
            </a:r>
            <a:r>
              <a:rPr sz="2000" b="0" dirty="0" err="1"/>
              <a:t>nierówne</a:t>
            </a:r>
            <a:r>
              <a:rPr sz="2000" b="0" dirty="0"/>
              <a:t> </a:t>
            </a:r>
            <a:r>
              <a:rPr sz="2000" b="0" dirty="0" err="1"/>
              <a:t>ciemne</a:t>
            </a:r>
            <a:r>
              <a:rPr sz="2000" b="0" dirty="0"/>
              <a:t> </a:t>
            </a:r>
            <a:r>
              <a:rPr sz="2000" b="0" dirty="0" err="1"/>
              <a:t>przebarwienia</a:t>
            </a:r>
            <a:r>
              <a:rPr sz="2000" b="0" dirty="0"/>
              <a:t>, </a:t>
            </a:r>
            <a:r>
              <a:rPr sz="2000" b="0" dirty="0" err="1"/>
              <a:t>oraz</a:t>
            </a:r>
            <a:r>
              <a:rPr sz="2000" b="0" dirty="0"/>
              <a:t> </a:t>
            </a:r>
            <a:r>
              <a:rPr sz="2000" b="0" dirty="0" err="1"/>
              <a:t>kwas</a:t>
            </a:r>
            <a:r>
              <a:rPr sz="2000" b="0" dirty="0"/>
              <a:t> </a:t>
            </a:r>
            <a:r>
              <a:rPr sz="2000" b="0" dirty="0" err="1"/>
              <a:t>mlekowy</a:t>
            </a:r>
            <a:r>
              <a:rPr sz="2000" b="0" dirty="0"/>
              <a:t>, </a:t>
            </a:r>
            <a:r>
              <a:rPr sz="2000" b="0" dirty="0" err="1"/>
              <a:t>poprawiający</a:t>
            </a:r>
            <a:r>
              <a:rPr sz="2000" b="0" dirty="0"/>
              <a:t> </a:t>
            </a:r>
            <a:r>
              <a:rPr sz="2000" b="0" dirty="0" err="1"/>
              <a:t>teksturę</a:t>
            </a:r>
            <a:r>
              <a:rPr sz="2000" b="0" dirty="0"/>
              <a:t> </a:t>
            </a:r>
            <a:r>
              <a:rPr sz="2000" b="0" dirty="0" err="1"/>
              <a:t>skóry</a:t>
            </a:r>
            <a:r>
              <a:rPr sz="2000" b="0" dirty="0"/>
              <a:t>.</a:t>
            </a:r>
          </a:p>
        </p:txBody>
      </p:sp>
      <p:sp>
        <p:nvSpPr>
          <p:cNvPr id="167" name="TextBox 9"/>
          <p:cNvSpPr txBox="1"/>
          <p:nvPr/>
        </p:nvSpPr>
        <p:spPr>
          <a:xfrm>
            <a:off x="592964" y="4928012"/>
            <a:ext cx="10645308" cy="1133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ALLANTOIN, GLYCOLIC ACID, SALICYLIC ACID (depending on formula) 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Wspomaga</a:t>
            </a:r>
            <a:r>
              <a:rPr dirty="0"/>
              <a:t> </a:t>
            </a:r>
            <a:r>
              <a:rPr dirty="0" err="1"/>
              <a:t>złuszczanie</a:t>
            </a:r>
            <a:r>
              <a:rPr dirty="0"/>
              <a:t> </a:t>
            </a:r>
            <a:r>
              <a:rPr dirty="0" err="1"/>
              <a:t>naskórka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stymuluje</a:t>
            </a:r>
            <a:r>
              <a:rPr dirty="0"/>
              <a:t> </a:t>
            </a:r>
            <a:r>
              <a:rPr dirty="0" err="1"/>
              <a:t>odnowę</a:t>
            </a:r>
            <a:r>
              <a:rPr dirty="0"/>
              <a:t> </a:t>
            </a:r>
            <a:r>
              <a:rPr dirty="0" err="1"/>
              <a:t>komórkową</a:t>
            </a:r>
            <a:r>
              <a:rPr dirty="0"/>
              <a:t>, </a:t>
            </a:r>
            <a:r>
              <a:rPr dirty="0" err="1"/>
              <a:t>poprawiając</a:t>
            </a:r>
            <a:r>
              <a:rPr dirty="0"/>
              <a:t> </a:t>
            </a:r>
            <a:r>
              <a:rPr dirty="0" err="1"/>
              <a:t>teksturę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  <p:sp>
        <p:nvSpPr>
          <p:cNvPr id="168" name="TextBox 1"/>
          <p:cNvSpPr txBox="1"/>
          <p:nvPr/>
        </p:nvSpPr>
        <p:spPr>
          <a:xfrm>
            <a:off x="252196" y="282090"/>
            <a:ext cx="12100562" cy="1297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KLUCZOWE SKŁADNIKI AKTYWNE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" descr="Picture 17"/>
          <p:cNvPicPr>
            <a:picLocks noChangeAspect="1"/>
          </p:cNvPicPr>
          <p:nvPr/>
        </p:nvPicPr>
        <p:blipFill>
          <a:blip r:embed="rId2">
            <a:alphaModFix amt="50000"/>
          </a:blip>
          <a:srcRect l="4211"/>
          <a:stretch>
            <a:fillRect/>
          </a:stretch>
        </p:blipFill>
        <p:spPr>
          <a:xfrm rot="10799991">
            <a:off x="9525593" y="11195"/>
            <a:ext cx="270824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extBox 5"/>
          <p:cNvSpPr txBox="1"/>
          <p:nvPr/>
        </p:nvSpPr>
        <p:spPr>
          <a:xfrm>
            <a:off x="595552" y="1268031"/>
            <a:ext cx="10701713" cy="178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SPONGILLA SPICULES: ‘Bio Micro-Needling Action’ 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spcBef>
                <a:spcPts val="6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Gąbka</a:t>
            </a:r>
            <a:r>
              <a:rPr dirty="0"/>
              <a:t> </a:t>
            </a:r>
            <a:r>
              <a:rPr dirty="0" err="1"/>
              <a:t>słodkowodna</a:t>
            </a:r>
            <a:r>
              <a:rPr dirty="0"/>
              <a:t> z </a:t>
            </a:r>
            <a:r>
              <a:rPr dirty="0" err="1"/>
              <a:t>mikroskopijnymi</a:t>
            </a:r>
            <a:r>
              <a:rPr dirty="0"/>
              <a:t> </a:t>
            </a:r>
            <a:r>
              <a:rPr dirty="0" err="1"/>
              <a:t>igłami</a:t>
            </a:r>
            <a:r>
              <a:rPr dirty="0"/>
              <a:t> </a:t>
            </a:r>
            <a:r>
              <a:rPr dirty="0" err="1"/>
              <a:t>tworzy</a:t>
            </a:r>
            <a:r>
              <a:rPr dirty="0"/>
              <a:t> </a:t>
            </a:r>
            <a:r>
              <a:rPr dirty="0" err="1"/>
              <a:t>tysiące</a:t>
            </a:r>
            <a:r>
              <a:rPr dirty="0"/>
              <a:t> </a:t>
            </a:r>
            <a:r>
              <a:rPr dirty="0" err="1"/>
              <a:t>maleńkich</a:t>
            </a:r>
            <a:r>
              <a:rPr dirty="0"/>
              <a:t> </a:t>
            </a:r>
            <a:r>
              <a:rPr dirty="0" err="1"/>
              <a:t>kanalików</a:t>
            </a:r>
            <a:r>
              <a:rPr dirty="0"/>
              <a:t>, </a:t>
            </a:r>
            <a:r>
              <a:rPr dirty="0" err="1"/>
              <a:t>dzięki</a:t>
            </a:r>
            <a:r>
              <a:rPr dirty="0"/>
              <a:t> </a:t>
            </a:r>
            <a:r>
              <a:rPr dirty="0" err="1"/>
              <a:t>którym</a:t>
            </a:r>
            <a:r>
              <a:rPr dirty="0"/>
              <a:t> </a:t>
            </a:r>
            <a:r>
              <a:rPr dirty="0" err="1"/>
              <a:t>składniki</a:t>
            </a:r>
            <a:r>
              <a:rPr dirty="0"/>
              <a:t> </a:t>
            </a:r>
            <a:r>
              <a:rPr dirty="0" err="1"/>
              <a:t>aktywne</a:t>
            </a:r>
            <a:r>
              <a:rPr dirty="0"/>
              <a:t> </a:t>
            </a:r>
            <a:r>
              <a:rPr dirty="0" err="1"/>
              <a:t>penetrują</a:t>
            </a:r>
            <a:r>
              <a:rPr dirty="0"/>
              <a:t> </a:t>
            </a:r>
            <a:r>
              <a:rPr dirty="0" err="1"/>
              <a:t>głębiej</a:t>
            </a:r>
            <a:r>
              <a:rPr dirty="0"/>
              <a:t> w </a:t>
            </a:r>
            <a:r>
              <a:rPr dirty="0" err="1"/>
              <a:t>skórę</a:t>
            </a:r>
            <a:r>
              <a:rPr dirty="0"/>
              <a:t>, </a:t>
            </a:r>
            <a:r>
              <a:rPr dirty="0" err="1"/>
              <a:t>wspomagają</a:t>
            </a:r>
            <a:r>
              <a:rPr dirty="0"/>
              <a:t> </a:t>
            </a:r>
            <a:r>
              <a:rPr dirty="0" err="1"/>
              <a:t>regenerację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przyczyniają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do </a:t>
            </a:r>
            <a:r>
              <a:rPr dirty="0" err="1"/>
              <a:t>rozjaśniania</a:t>
            </a:r>
            <a:r>
              <a:rPr dirty="0"/>
              <a:t> </a:t>
            </a:r>
            <a:r>
              <a:rPr dirty="0" err="1"/>
              <a:t>ciemnych</a:t>
            </a:r>
            <a:r>
              <a:rPr dirty="0"/>
              <a:t> </a:t>
            </a:r>
            <a:r>
              <a:rPr dirty="0" err="1"/>
              <a:t>plam</a:t>
            </a:r>
            <a:r>
              <a:rPr dirty="0"/>
              <a:t>.</a:t>
            </a:r>
          </a:p>
        </p:txBody>
      </p:sp>
      <p:grpSp>
        <p:nvGrpSpPr>
          <p:cNvPr id="175" name="Rectangle 7"/>
          <p:cNvGrpSpPr/>
          <p:nvPr/>
        </p:nvGrpSpPr>
        <p:grpSpPr>
          <a:xfrm>
            <a:off x="595552" y="1679477"/>
            <a:ext cx="3866780" cy="412502"/>
            <a:chOff x="45719" y="90308"/>
            <a:chExt cx="3866778" cy="412500"/>
          </a:xfrm>
        </p:grpSpPr>
        <p:sp>
          <p:nvSpPr>
            <p:cNvPr id="173" name="Prostokąt"/>
            <p:cNvSpPr/>
            <p:nvPr/>
          </p:nvSpPr>
          <p:spPr>
            <a:xfrm>
              <a:off x="45719" y="112260"/>
              <a:ext cx="3866778" cy="368596"/>
            </a:xfrm>
            <a:prstGeom prst="rect">
              <a:avLst/>
            </a:prstGeom>
            <a:solidFill>
              <a:srgbClr val="D4C8C2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just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4" name="Exclusive to MelaSpot Eraser"/>
            <p:cNvSpPr txBox="1"/>
            <p:nvPr/>
          </p:nvSpPr>
          <p:spPr>
            <a:xfrm>
              <a:off x="91438" y="90308"/>
              <a:ext cx="3775339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just">
                <a:defRPr sz="2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Exclusive to </a:t>
              </a:r>
              <a:r>
                <a:rPr dirty="0" err="1"/>
                <a:t>MelaSpot</a:t>
              </a:r>
              <a:r>
                <a:rPr dirty="0"/>
                <a:t> Eraser</a:t>
              </a:r>
            </a:p>
          </p:txBody>
        </p:sp>
      </p:grpSp>
      <p:pic>
        <p:nvPicPr>
          <p:cNvPr id="176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52" y="3375509"/>
            <a:ext cx="8571448" cy="3038118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TextBox 1"/>
          <p:cNvSpPr txBox="1"/>
          <p:nvPr/>
        </p:nvSpPr>
        <p:spPr>
          <a:xfrm>
            <a:off x="45719" y="180919"/>
            <a:ext cx="12100562" cy="57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KLUCZOWE SKŁADNIKI AKTYWNE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extBox 6"/>
          <p:cNvSpPr txBox="1"/>
          <p:nvPr/>
        </p:nvSpPr>
        <p:spPr>
          <a:xfrm>
            <a:off x="6621839" y="807589"/>
            <a:ext cx="5462371" cy="4170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DEDYKOWANA PIELĘGNACJA</a:t>
            </a:r>
            <a:endParaRPr lang="pl-PL" dirty="0"/>
          </a:p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endParaRPr dirty="0"/>
          </a:p>
          <a:p>
            <a:pPr algn="ctr">
              <a:defRPr sz="19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UKIERUNKOWANE, POTWIERDZONE SKŁADNIKI AKTYWNE</a:t>
            </a:r>
            <a:endParaRPr sz="2800" dirty="0"/>
          </a:p>
          <a:p>
            <a:pPr algn="just"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800" dirty="0"/>
          </a:p>
          <a:p>
            <a:pPr marL="342900" indent="-3429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Rozjaśnia</a:t>
            </a:r>
            <a:r>
              <a:rPr dirty="0"/>
              <a:t> </a:t>
            </a:r>
            <a:r>
              <a:rPr b="0" dirty="0" err="1"/>
              <a:t>ciemne</a:t>
            </a:r>
            <a:r>
              <a:rPr b="0" dirty="0"/>
              <a:t> </a:t>
            </a:r>
            <a:r>
              <a:rPr b="0" dirty="0" err="1"/>
              <a:t>przebarwienia</a:t>
            </a:r>
            <a:r>
              <a:rPr lang="pl-PL" b="0" dirty="0"/>
              <a:t>.</a:t>
            </a:r>
            <a:endParaRPr b="0" dirty="0"/>
          </a:p>
          <a:p>
            <a:pPr marL="342900" indent="-3429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Wyrównuje</a:t>
            </a:r>
            <a:r>
              <a:rPr dirty="0"/>
              <a:t> </a:t>
            </a:r>
            <a:r>
              <a:rPr b="0" dirty="0" err="1"/>
              <a:t>koloryt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, </a:t>
            </a:r>
            <a:r>
              <a:rPr b="0" dirty="0" err="1"/>
              <a:t>nadając</a:t>
            </a:r>
            <a:r>
              <a:rPr b="0" dirty="0"/>
              <a:t> </a:t>
            </a:r>
            <a:r>
              <a:rPr b="0" dirty="0" err="1"/>
              <a:t>jej</a:t>
            </a:r>
            <a:r>
              <a:rPr b="0" dirty="0"/>
              <a:t> </a:t>
            </a:r>
            <a:r>
              <a:rPr b="0" dirty="0" err="1"/>
              <a:t>jaśniejszy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bardziej</a:t>
            </a:r>
            <a:r>
              <a:rPr b="0" dirty="0"/>
              <a:t> </a:t>
            </a:r>
            <a:r>
              <a:rPr b="0" dirty="0" err="1"/>
              <a:t>jednolity</a:t>
            </a:r>
            <a:r>
              <a:rPr b="0" dirty="0"/>
              <a:t> </a:t>
            </a:r>
            <a:r>
              <a:rPr b="0" dirty="0" err="1"/>
              <a:t>wygląd</a:t>
            </a:r>
            <a:r>
              <a:rPr lang="pl-PL" b="0" dirty="0"/>
              <a:t>.</a:t>
            </a:r>
            <a:endParaRPr b="0" dirty="0"/>
          </a:p>
          <a:p>
            <a:pPr marL="342900" indent="-3429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Zapobiega</a:t>
            </a:r>
            <a:r>
              <a:rPr dirty="0"/>
              <a:t> </a:t>
            </a:r>
            <a:r>
              <a:rPr b="0" dirty="0" err="1"/>
              <a:t>powstawaniu</a:t>
            </a:r>
            <a:r>
              <a:rPr b="0" dirty="0"/>
              <a:t> </a:t>
            </a:r>
            <a:r>
              <a:rPr b="0" dirty="0" err="1"/>
              <a:t>nowych</a:t>
            </a:r>
            <a:r>
              <a:rPr b="0" dirty="0"/>
              <a:t> </a:t>
            </a:r>
            <a:r>
              <a:rPr b="0" dirty="0" err="1"/>
              <a:t>przebarwień</a:t>
            </a:r>
            <a:r>
              <a:rPr lang="pl-PL" b="0" dirty="0"/>
              <a:t>.</a:t>
            </a:r>
            <a:endParaRPr b="0" dirty="0"/>
          </a:p>
        </p:txBody>
      </p:sp>
      <p:pic>
        <p:nvPicPr>
          <p:cNvPr id="181" name="Picture 2" descr="Picture 2"/>
          <p:cNvPicPr>
            <a:picLocks noChangeAspect="1"/>
          </p:cNvPicPr>
          <p:nvPr/>
        </p:nvPicPr>
        <p:blipFill>
          <a:blip r:embed="rId3"/>
          <a:srcRect l="21426" t="2745" r="19449"/>
          <a:stretch>
            <a:fillRect/>
          </a:stretch>
        </p:blipFill>
        <p:spPr>
          <a:xfrm>
            <a:off x="0" y="-1"/>
            <a:ext cx="646266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17" descr="Picture 17"/>
          <p:cNvPicPr>
            <a:picLocks noChangeAspect="1"/>
          </p:cNvPicPr>
          <p:nvPr/>
        </p:nvPicPr>
        <p:blipFill>
          <a:blip r:embed="rId3">
            <a:alphaModFix amt="50000"/>
          </a:blip>
          <a:srcRect l="4211"/>
          <a:stretch>
            <a:fillRect/>
          </a:stretch>
        </p:blipFill>
        <p:spPr>
          <a:xfrm rot="10799991">
            <a:off x="9" y="-17"/>
            <a:ext cx="12233836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5" descr="Picture 5"/>
          <p:cNvPicPr>
            <a:picLocks noChangeAspect="1"/>
          </p:cNvPicPr>
          <p:nvPr/>
        </p:nvPicPr>
        <p:blipFill>
          <a:blip r:embed="rId4"/>
          <a:srcRect l="24202" t="15806" r="26931" b="17263"/>
          <a:stretch>
            <a:fillRect/>
          </a:stretch>
        </p:blipFill>
        <p:spPr>
          <a:xfrm>
            <a:off x="167771" y="0"/>
            <a:ext cx="2988318" cy="6191022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185" name="TextBox 2"/>
          <p:cNvSpPr txBox="1"/>
          <p:nvPr/>
        </p:nvSpPr>
        <p:spPr>
          <a:xfrm>
            <a:off x="2840821" y="455420"/>
            <a:ext cx="8970056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BRIGTHENING TONER </a:t>
            </a:r>
          </a:p>
          <a:p>
            <a:pPr algn="ctr">
              <a:defRPr sz="24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err="1"/>
              <a:t>Wyrównuje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rozświetla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endParaRPr dirty="0"/>
          </a:p>
        </p:txBody>
      </p:sp>
      <p:sp>
        <p:nvSpPr>
          <p:cNvPr id="186" name="Rectangle 4"/>
          <p:cNvSpPr txBox="1"/>
          <p:nvPr/>
        </p:nvSpPr>
        <p:spPr>
          <a:xfrm>
            <a:off x="3156089" y="2500414"/>
            <a:ext cx="8740943" cy="3771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Salicylic Acid: </a:t>
            </a:r>
            <a:r>
              <a:rPr b="0" dirty="0" err="1"/>
              <a:t>Delikatnie</a:t>
            </a:r>
            <a:r>
              <a:rPr b="0" dirty="0"/>
              <a:t> </a:t>
            </a:r>
            <a:r>
              <a:rPr b="0" dirty="0" err="1"/>
              <a:t>usuwa</a:t>
            </a:r>
            <a:r>
              <a:rPr b="0" dirty="0"/>
              <a:t> </a:t>
            </a:r>
            <a:r>
              <a:rPr b="0" dirty="0" err="1"/>
              <a:t>martwe</a:t>
            </a:r>
            <a:r>
              <a:rPr b="0" dirty="0"/>
              <a:t> </a:t>
            </a:r>
            <a:r>
              <a:rPr b="0" dirty="0" err="1"/>
              <a:t>komórki</a:t>
            </a:r>
            <a:r>
              <a:rPr b="0" dirty="0"/>
              <a:t> </a:t>
            </a:r>
            <a:r>
              <a:rPr b="0" dirty="0" err="1"/>
              <a:t>naskórka</a:t>
            </a:r>
            <a:r>
              <a:rPr b="0" dirty="0"/>
              <a:t>, </a:t>
            </a:r>
            <a:r>
              <a:rPr b="0" dirty="0" err="1"/>
              <a:t>stymuluje</a:t>
            </a:r>
            <a:r>
              <a:rPr b="0" dirty="0"/>
              <a:t> </a:t>
            </a:r>
            <a:r>
              <a:rPr b="0" dirty="0" err="1"/>
              <a:t>odnowę</a:t>
            </a:r>
            <a:r>
              <a:rPr b="0" dirty="0"/>
              <a:t> </a:t>
            </a:r>
            <a:r>
              <a:rPr b="0" dirty="0" err="1"/>
              <a:t>komórkową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wygładza</a:t>
            </a:r>
            <a:r>
              <a:rPr b="0" dirty="0"/>
              <a:t> </a:t>
            </a:r>
            <a:r>
              <a:rPr b="0" dirty="0" err="1"/>
              <a:t>teksturę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Azeloglicina</a:t>
            </a:r>
            <a:r>
              <a:rPr dirty="0"/>
              <a:t>: </a:t>
            </a:r>
            <a:r>
              <a:rPr b="0" dirty="0" err="1"/>
              <a:t>Znacząco</a:t>
            </a:r>
            <a:r>
              <a:rPr b="0" dirty="0"/>
              <a:t> </a:t>
            </a:r>
            <a:r>
              <a:rPr b="0" dirty="0" err="1"/>
              <a:t>poprawia</a:t>
            </a:r>
            <a:r>
              <a:rPr b="0" dirty="0"/>
              <a:t> </a:t>
            </a:r>
            <a:r>
              <a:rPr b="0" dirty="0" err="1"/>
              <a:t>jasność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hamuje</a:t>
            </a:r>
            <a:r>
              <a:rPr b="0" dirty="0"/>
              <a:t> </a:t>
            </a:r>
            <a:r>
              <a:rPr b="0" dirty="0" err="1"/>
              <a:t>produkcję</a:t>
            </a:r>
            <a:r>
              <a:rPr b="0" dirty="0"/>
              <a:t> </a:t>
            </a:r>
            <a:r>
              <a:rPr b="0" dirty="0" err="1"/>
              <a:t>melaniny</a:t>
            </a:r>
            <a:r>
              <a:rPr b="0" dirty="0"/>
              <a:t>, </a:t>
            </a:r>
            <a:r>
              <a:rPr b="0" dirty="0" err="1"/>
              <a:t>pomagając</a:t>
            </a:r>
            <a:r>
              <a:rPr b="0" dirty="0"/>
              <a:t> </a:t>
            </a:r>
            <a:r>
              <a:rPr b="0" dirty="0" err="1"/>
              <a:t>redukować</a:t>
            </a:r>
            <a:r>
              <a:rPr b="0" dirty="0"/>
              <a:t> </a:t>
            </a:r>
            <a:r>
              <a:rPr b="0" dirty="0" err="1"/>
              <a:t>ciemne</a:t>
            </a:r>
            <a:r>
              <a:rPr b="0" dirty="0"/>
              <a:t> </a:t>
            </a:r>
            <a:r>
              <a:rPr b="0" dirty="0" err="1"/>
              <a:t>plamy</a:t>
            </a:r>
            <a:r>
              <a:rPr b="0" dirty="0"/>
              <a:t>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Centella Asiatica: </a:t>
            </a:r>
            <a:r>
              <a:rPr b="0" dirty="0"/>
              <a:t>(</a:t>
            </a:r>
            <a:r>
              <a:rPr b="0" dirty="0" err="1"/>
              <a:t>znana</a:t>
            </a:r>
            <a:r>
              <a:rPr b="0" dirty="0"/>
              <a:t> </a:t>
            </a:r>
            <a:r>
              <a:rPr b="0" dirty="0" err="1"/>
              <a:t>jako</a:t>
            </a:r>
            <a:r>
              <a:rPr b="0" dirty="0"/>
              <a:t> </a:t>
            </a:r>
            <a:r>
              <a:rPr b="0" dirty="0" err="1"/>
              <a:t>Cica</a:t>
            </a:r>
            <a:r>
              <a:rPr b="0" dirty="0"/>
              <a:t>, </a:t>
            </a:r>
            <a:r>
              <a:rPr b="0" dirty="0" err="1"/>
              <a:t>wąkrota</a:t>
            </a:r>
            <a:r>
              <a:rPr b="0" dirty="0"/>
              <a:t> </a:t>
            </a:r>
            <a:r>
              <a:rPr b="0" dirty="0" err="1"/>
              <a:t>azjatycka</a:t>
            </a:r>
            <a:r>
              <a:rPr b="0" dirty="0"/>
              <a:t>): </a:t>
            </a:r>
            <a:r>
              <a:rPr b="0" dirty="0" err="1"/>
              <a:t>Zioło</a:t>
            </a:r>
            <a:r>
              <a:rPr b="0" dirty="0"/>
              <a:t> </a:t>
            </a:r>
            <a:r>
              <a:rPr b="0" dirty="0" err="1"/>
              <a:t>lecznicze</a:t>
            </a:r>
            <a:r>
              <a:rPr b="0" dirty="0"/>
              <a:t>, </a:t>
            </a:r>
            <a:r>
              <a:rPr b="0" dirty="0" err="1"/>
              <a:t>które</a:t>
            </a:r>
            <a:r>
              <a:rPr b="0" dirty="0"/>
              <a:t> </a:t>
            </a:r>
            <a:r>
              <a:rPr b="0" dirty="0" err="1"/>
              <a:t>pielęgnuje</a:t>
            </a:r>
            <a:r>
              <a:rPr b="0" dirty="0"/>
              <a:t>, koi, </a:t>
            </a:r>
            <a:r>
              <a:rPr b="0" dirty="0" err="1"/>
              <a:t>wspomaga</a:t>
            </a:r>
            <a:r>
              <a:rPr b="0" dirty="0"/>
              <a:t> </a:t>
            </a:r>
            <a:r>
              <a:rPr b="0" dirty="0" err="1"/>
              <a:t>regenerację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poprawia</a:t>
            </a:r>
            <a:r>
              <a:rPr b="0" dirty="0"/>
              <a:t> </a:t>
            </a:r>
            <a:r>
              <a:rPr b="0" dirty="0" err="1"/>
              <a:t>zdolność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do </a:t>
            </a:r>
            <a:r>
              <a:rPr b="0" dirty="0" err="1"/>
              <a:t>zatrzymywania</a:t>
            </a:r>
            <a:r>
              <a:rPr b="0" dirty="0"/>
              <a:t> </a:t>
            </a:r>
            <a:r>
              <a:rPr b="0" dirty="0" err="1"/>
              <a:t>wilgoci</a:t>
            </a:r>
            <a:r>
              <a:rPr b="0" dirty="0"/>
              <a:t>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D-Panthenol: </a:t>
            </a:r>
            <a:r>
              <a:rPr b="0" dirty="0" err="1"/>
              <a:t>Wzmacnia</a:t>
            </a:r>
            <a:r>
              <a:rPr b="0" dirty="0"/>
              <a:t> </a:t>
            </a:r>
            <a:r>
              <a:rPr b="0" dirty="0" err="1"/>
              <a:t>nawilżenie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zapewnia</a:t>
            </a:r>
            <a:r>
              <a:rPr b="0" dirty="0"/>
              <a:t> </a:t>
            </a:r>
            <a:r>
              <a:rPr b="0" dirty="0" err="1"/>
              <a:t>działanie</a:t>
            </a:r>
            <a:r>
              <a:rPr b="0" dirty="0"/>
              <a:t> </a:t>
            </a:r>
            <a:r>
              <a:rPr b="0" dirty="0" err="1"/>
              <a:t>antyoksydacyjne</a:t>
            </a:r>
            <a:r>
              <a:rPr b="0" dirty="0"/>
              <a:t>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Hamamelis </a:t>
            </a:r>
            <a:r>
              <a:rPr dirty="0" err="1"/>
              <a:t>wirginijski</a:t>
            </a:r>
            <a:r>
              <a:rPr dirty="0"/>
              <a:t> </a:t>
            </a:r>
            <a:r>
              <a:rPr b="0" dirty="0" err="1"/>
              <a:t>Odświeża</a:t>
            </a:r>
            <a:r>
              <a:rPr b="0" dirty="0"/>
              <a:t> </a:t>
            </a:r>
            <a:r>
              <a:rPr b="0" dirty="0" err="1"/>
              <a:t>skórę</a:t>
            </a:r>
            <a:r>
              <a:rPr b="0" dirty="0"/>
              <a:t>, </a:t>
            </a:r>
            <a:r>
              <a:rPr b="0" dirty="0" err="1"/>
              <a:t>jednocześnie</a:t>
            </a:r>
            <a:r>
              <a:rPr b="0" dirty="0"/>
              <a:t> </a:t>
            </a:r>
            <a:r>
              <a:rPr b="0" dirty="0" err="1"/>
              <a:t>zmniejszając</a:t>
            </a:r>
            <a:r>
              <a:rPr b="0" dirty="0"/>
              <a:t> </a:t>
            </a:r>
            <a:r>
              <a:rPr b="0" dirty="0" err="1"/>
              <a:t>widoczność</a:t>
            </a:r>
            <a:r>
              <a:rPr b="0" dirty="0"/>
              <a:t> </a:t>
            </a:r>
            <a:r>
              <a:rPr b="0" dirty="0" err="1"/>
              <a:t>porów</a:t>
            </a:r>
            <a:r>
              <a:rPr b="0" dirty="0"/>
              <a:t>.</a:t>
            </a:r>
          </a:p>
        </p:txBody>
      </p:sp>
      <p:pic>
        <p:nvPicPr>
          <p:cNvPr id="187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061654" y="5716465"/>
            <a:ext cx="655791" cy="160490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xtBox 6"/>
          <p:cNvSpPr txBox="1"/>
          <p:nvPr/>
        </p:nvSpPr>
        <p:spPr>
          <a:xfrm>
            <a:off x="3156089" y="1509736"/>
            <a:ext cx="8740943" cy="95943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/>
              <a:t>Tonik </a:t>
            </a:r>
            <a:r>
              <a:rPr sz="1800" dirty="0" err="1"/>
              <a:t>rozświetlający</a:t>
            </a:r>
            <a:r>
              <a:rPr sz="1800" dirty="0"/>
              <a:t>, </a:t>
            </a:r>
            <a:r>
              <a:rPr sz="1800" dirty="0" err="1"/>
              <a:t>wygładzający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nawilżający</a:t>
            </a:r>
            <a:r>
              <a:rPr sz="1800" dirty="0"/>
              <a:t>. </a:t>
            </a:r>
            <a:r>
              <a:rPr sz="1800" dirty="0" err="1"/>
              <a:t>Poprawia</a:t>
            </a:r>
            <a:r>
              <a:rPr sz="1800" dirty="0"/>
              <a:t> </a:t>
            </a:r>
            <a:r>
              <a:rPr sz="1800" dirty="0" err="1"/>
              <a:t>koloryt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teksturę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, </a:t>
            </a:r>
            <a:r>
              <a:rPr sz="1800" dirty="0" err="1"/>
              <a:t>delikatnie</a:t>
            </a:r>
            <a:r>
              <a:rPr sz="1800" dirty="0"/>
              <a:t> </a:t>
            </a:r>
            <a:r>
              <a:rPr sz="1800" dirty="0" err="1"/>
              <a:t>złuszczając</a:t>
            </a:r>
            <a:r>
              <a:rPr sz="1800" dirty="0"/>
              <a:t> </a:t>
            </a:r>
            <a:r>
              <a:rPr sz="1800" dirty="0" err="1"/>
              <a:t>naskórek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przygotowując</a:t>
            </a:r>
            <a:r>
              <a:rPr sz="1800" dirty="0"/>
              <a:t> </a:t>
            </a:r>
            <a:r>
              <a:rPr sz="1800" dirty="0" err="1"/>
              <a:t>skórę</a:t>
            </a:r>
            <a:r>
              <a:rPr sz="1800" dirty="0"/>
              <a:t> do </a:t>
            </a:r>
            <a:r>
              <a:rPr sz="1800" dirty="0" err="1"/>
              <a:t>aplikacji</a:t>
            </a:r>
            <a:r>
              <a:rPr sz="1800" dirty="0"/>
              <a:t> </a:t>
            </a:r>
            <a:r>
              <a:rPr sz="1800" dirty="0" err="1"/>
              <a:t>kolejnych</a:t>
            </a:r>
            <a:r>
              <a:rPr sz="1800" dirty="0"/>
              <a:t> </a:t>
            </a:r>
            <a:r>
              <a:rPr sz="1800" dirty="0" err="1"/>
              <a:t>produktów</a:t>
            </a:r>
            <a:r>
              <a:rPr sz="1800" dirty="0"/>
              <a:t>. </a:t>
            </a:r>
            <a:r>
              <a:rPr sz="1800" dirty="0" err="1"/>
              <a:t>Stosować</a:t>
            </a:r>
            <a:r>
              <a:rPr sz="1800" dirty="0"/>
              <a:t> po </a:t>
            </a:r>
            <a:r>
              <a:rPr sz="1800" dirty="0" err="1"/>
              <a:t>oczyszczeniu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7" descr="Picture 17"/>
          <p:cNvPicPr>
            <a:picLocks noChangeAspect="1"/>
          </p:cNvPicPr>
          <p:nvPr/>
        </p:nvPicPr>
        <p:blipFill>
          <a:blip r:embed="rId2">
            <a:alphaModFix amt="50000"/>
          </a:blip>
          <a:srcRect l="4211"/>
          <a:stretch>
            <a:fillRect/>
          </a:stretch>
        </p:blipFill>
        <p:spPr>
          <a:xfrm rot="10799991">
            <a:off x="-1" y="11206"/>
            <a:ext cx="1223383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extBox 2"/>
          <p:cNvSpPr txBox="1"/>
          <p:nvPr/>
        </p:nvSpPr>
        <p:spPr>
          <a:xfrm>
            <a:off x="2725346" y="400602"/>
            <a:ext cx="8992381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MELABRIGHT SERUM </a:t>
            </a:r>
          </a:p>
          <a:p>
            <a:pPr algn="ctr">
              <a:defRPr sz="24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err="1"/>
              <a:t>Promienna</a:t>
            </a:r>
            <a:r>
              <a:rPr dirty="0"/>
              <a:t>, </a:t>
            </a:r>
            <a:r>
              <a:rPr dirty="0" err="1"/>
              <a:t>jednolita</a:t>
            </a:r>
            <a:r>
              <a:rPr dirty="0"/>
              <a:t> </a:t>
            </a:r>
            <a:r>
              <a:rPr dirty="0" err="1"/>
              <a:t>skóra</a:t>
            </a:r>
            <a:endParaRPr dirty="0"/>
          </a:p>
        </p:txBody>
      </p:sp>
      <p:sp>
        <p:nvSpPr>
          <p:cNvPr id="192" name="Rectangle 4"/>
          <p:cNvSpPr txBox="1"/>
          <p:nvPr/>
        </p:nvSpPr>
        <p:spPr>
          <a:xfrm>
            <a:off x="2706676" y="2650651"/>
            <a:ext cx="8992380" cy="3703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Tranexamic Acid + Niacinamide: </a:t>
            </a:r>
            <a:r>
              <a:rPr sz="1800" b="0" dirty="0" err="1"/>
              <a:t>Silne</a:t>
            </a:r>
            <a:r>
              <a:rPr sz="1800" b="0" dirty="0"/>
              <a:t> </a:t>
            </a:r>
            <a:r>
              <a:rPr sz="1800" b="0" dirty="0" err="1"/>
              <a:t>składniki</a:t>
            </a:r>
            <a:r>
              <a:rPr sz="1800" b="0" dirty="0"/>
              <a:t> </a:t>
            </a:r>
            <a:r>
              <a:rPr sz="1800" b="0" dirty="0" err="1"/>
              <a:t>aktywne</a:t>
            </a:r>
            <a:r>
              <a:rPr sz="1800" b="0" dirty="0"/>
              <a:t> </a:t>
            </a:r>
            <a:r>
              <a:rPr sz="1800" b="0" dirty="0" err="1"/>
              <a:t>enkapsulowane</a:t>
            </a:r>
            <a:r>
              <a:rPr sz="1800" b="0" dirty="0"/>
              <a:t> w </a:t>
            </a:r>
            <a:r>
              <a:rPr sz="1800" b="0" dirty="0" err="1"/>
              <a:t>zaawansowanym</a:t>
            </a:r>
            <a:r>
              <a:rPr sz="1800" b="0" dirty="0"/>
              <a:t> </a:t>
            </a:r>
            <a:r>
              <a:rPr sz="1800" b="0" dirty="0" err="1"/>
              <a:t>systemie</a:t>
            </a:r>
            <a:r>
              <a:rPr sz="1800" b="0" dirty="0"/>
              <a:t> </a:t>
            </a:r>
            <a:r>
              <a:rPr sz="1800" b="0" dirty="0" err="1"/>
              <a:t>dostarczania</a:t>
            </a:r>
            <a:r>
              <a:rPr sz="1800" b="0" dirty="0"/>
              <a:t>, </a:t>
            </a:r>
            <a:r>
              <a:rPr sz="1800" b="0" dirty="0" err="1"/>
              <a:t>redukują</a:t>
            </a:r>
            <a:r>
              <a:rPr sz="1800" b="0" dirty="0"/>
              <a:t> </a:t>
            </a:r>
            <a:r>
              <a:rPr sz="1800" b="0" dirty="0" err="1"/>
              <a:t>ciemne</a:t>
            </a:r>
            <a:r>
              <a:rPr sz="1800" b="0" dirty="0"/>
              <a:t> </a:t>
            </a:r>
            <a:r>
              <a:rPr sz="1800" b="0" dirty="0" err="1"/>
              <a:t>plamy</a:t>
            </a:r>
            <a:r>
              <a:rPr sz="1800" b="0" dirty="0"/>
              <a:t>, </a:t>
            </a:r>
            <a:r>
              <a:rPr sz="1800" b="0" dirty="0" err="1"/>
              <a:t>wyrównują</a:t>
            </a:r>
            <a:r>
              <a:rPr sz="1800" b="0" dirty="0"/>
              <a:t> </a:t>
            </a:r>
            <a:r>
              <a:rPr sz="1800" b="0" dirty="0" err="1"/>
              <a:t>koloryt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poprawiają</a:t>
            </a:r>
            <a:r>
              <a:rPr sz="1800" b="0" dirty="0"/>
              <a:t> </a:t>
            </a:r>
            <a:r>
              <a:rPr sz="1800" b="0" dirty="0" err="1"/>
              <a:t>ogólną</a:t>
            </a:r>
            <a:r>
              <a:rPr sz="1800" b="0" dirty="0"/>
              <a:t> </a:t>
            </a:r>
            <a:r>
              <a:rPr sz="1800" b="0" dirty="0" err="1"/>
              <a:t>promienność</a:t>
            </a:r>
            <a:r>
              <a:rPr sz="1800" b="0" dirty="0"/>
              <a:t>. </a:t>
            </a:r>
          </a:p>
          <a:p>
            <a:pPr algn="just"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Botanical Complex</a:t>
            </a:r>
            <a:r>
              <a:rPr sz="1800" dirty="0"/>
              <a:t>: </a:t>
            </a:r>
            <a:r>
              <a:rPr sz="1800" b="0" dirty="0" err="1"/>
              <a:t>Silne</a:t>
            </a:r>
            <a:r>
              <a:rPr sz="1800" b="0" dirty="0"/>
              <a:t> </a:t>
            </a:r>
            <a:r>
              <a:rPr sz="1800" b="0" dirty="0" err="1"/>
              <a:t>składniki</a:t>
            </a:r>
            <a:r>
              <a:rPr sz="1800" b="0" dirty="0"/>
              <a:t> </a:t>
            </a:r>
            <a:r>
              <a:rPr sz="1800" b="0" dirty="0" err="1"/>
              <a:t>aktywne</a:t>
            </a:r>
            <a:r>
              <a:rPr sz="1800" b="0" dirty="0"/>
              <a:t> </a:t>
            </a:r>
            <a:r>
              <a:rPr sz="1800" b="0" dirty="0" err="1"/>
              <a:t>enkapsulowane</a:t>
            </a:r>
            <a:r>
              <a:rPr sz="1800" b="0" dirty="0"/>
              <a:t> w </a:t>
            </a:r>
            <a:r>
              <a:rPr sz="1800" b="0" dirty="0" err="1"/>
              <a:t>zaawansowanym</a:t>
            </a:r>
            <a:r>
              <a:rPr sz="1800" b="0" dirty="0"/>
              <a:t> </a:t>
            </a:r>
            <a:r>
              <a:rPr sz="1800" b="0" dirty="0" err="1"/>
              <a:t>systemie</a:t>
            </a:r>
            <a:r>
              <a:rPr sz="1800" b="0" dirty="0"/>
              <a:t> </a:t>
            </a:r>
            <a:r>
              <a:rPr sz="1800" b="0" dirty="0" err="1"/>
              <a:t>dostarczania</a:t>
            </a:r>
            <a:r>
              <a:rPr sz="1800" b="0" dirty="0"/>
              <a:t>, </a:t>
            </a:r>
            <a:r>
              <a:rPr sz="1800" b="0" dirty="0" err="1"/>
              <a:t>redukują</a:t>
            </a:r>
            <a:r>
              <a:rPr sz="1800" b="0" dirty="0"/>
              <a:t> </a:t>
            </a:r>
            <a:r>
              <a:rPr sz="1800" b="0" dirty="0" err="1"/>
              <a:t>ciemne</a:t>
            </a:r>
            <a:r>
              <a:rPr sz="1800" b="0" dirty="0"/>
              <a:t> </a:t>
            </a:r>
            <a:r>
              <a:rPr sz="1800" b="0" dirty="0" err="1"/>
              <a:t>plamy</a:t>
            </a:r>
            <a:r>
              <a:rPr sz="1800" b="0" dirty="0"/>
              <a:t>, </a:t>
            </a:r>
            <a:r>
              <a:rPr sz="1800" b="0" dirty="0" err="1"/>
              <a:t>wyrównują</a:t>
            </a:r>
            <a:r>
              <a:rPr sz="1800" b="0" dirty="0"/>
              <a:t> </a:t>
            </a:r>
            <a:r>
              <a:rPr sz="1800" b="0" dirty="0" err="1"/>
              <a:t>koloryt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poprawiają</a:t>
            </a:r>
            <a:r>
              <a:rPr sz="1800" b="0" dirty="0"/>
              <a:t> </a:t>
            </a:r>
            <a:r>
              <a:rPr sz="1800" b="0" dirty="0" err="1"/>
              <a:t>ogólną</a:t>
            </a:r>
            <a:r>
              <a:rPr sz="1800" b="0" dirty="0"/>
              <a:t> </a:t>
            </a:r>
            <a:r>
              <a:rPr sz="1800" b="0" dirty="0" err="1"/>
              <a:t>promienność</a:t>
            </a:r>
            <a:r>
              <a:rPr sz="1800" b="0" dirty="0"/>
              <a:t>. </a:t>
            </a:r>
          </a:p>
          <a:p>
            <a:pPr algn="just"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Azeloglicina</a:t>
            </a:r>
            <a:r>
              <a:rPr b="0" dirty="0"/>
              <a:t>: </a:t>
            </a:r>
            <a:r>
              <a:rPr sz="1800" b="0" dirty="0" err="1"/>
              <a:t>Znacząco</a:t>
            </a:r>
            <a:r>
              <a:rPr sz="1800" b="0" dirty="0"/>
              <a:t> </a:t>
            </a:r>
            <a:r>
              <a:rPr sz="1800" b="0" dirty="0" err="1"/>
              <a:t>poprawia</a:t>
            </a:r>
            <a:r>
              <a:rPr sz="1800" b="0" dirty="0"/>
              <a:t> </a:t>
            </a:r>
            <a:r>
              <a:rPr sz="1800" b="0" dirty="0" err="1"/>
              <a:t>jasność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hamuje</a:t>
            </a:r>
            <a:r>
              <a:rPr sz="1800" b="0" dirty="0"/>
              <a:t> </a:t>
            </a:r>
            <a:r>
              <a:rPr sz="1800" b="0" dirty="0" err="1"/>
              <a:t>produkcję</a:t>
            </a:r>
            <a:r>
              <a:rPr sz="1800" b="0" dirty="0"/>
              <a:t> </a:t>
            </a:r>
            <a:r>
              <a:rPr sz="1800" b="0" dirty="0" err="1"/>
              <a:t>melaniny</a:t>
            </a:r>
            <a:r>
              <a:rPr sz="1800" b="0" dirty="0"/>
              <a:t>, </a:t>
            </a:r>
            <a:r>
              <a:rPr sz="1800" b="0" dirty="0" err="1"/>
              <a:t>wspierając</a:t>
            </a:r>
            <a:r>
              <a:rPr sz="1800" b="0" dirty="0"/>
              <a:t> </a:t>
            </a:r>
            <a:r>
              <a:rPr sz="1800" b="0" dirty="0" err="1"/>
              <a:t>redukcję</a:t>
            </a:r>
            <a:r>
              <a:rPr sz="1800" b="0" dirty="0"/>
              <a:t> </a:t>
            </a:r>
            <a:r>
              <a:rPr sz="1800" b="0" dirty="0" err="1"/>
              <a:t>ciemnych</a:t>
            </a:r>
            <a:r>
              <a:rPr sz="1800" b="0" dirty="0"/>
              <a:t> </a:t>
            </a:r>
            <a:r>
              <a:rPr sz="1800" b="0" dirty="0" err="1"/>
              <a:t>plam</a:t>
            </a:r>
            <a:r>
              <a:rPr sz="1800" b="0" dirty="0"/>
              <a:t>.</a:t>
            </a:r>
          </a:p>
          <a:p>
            <a:pPr algn="just"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Allantoin: </a:t>
            </a:r>
            <a:r>
              <a:rPr sz="1800" b="0" dirty="0"/>
              <a:t>Koi, </a:t>
            </a:r>
            <a:r>
              <a:rPr sz="1800" b="0" dirty="0" err="1"/>
              <a:t>nawilża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wspiera</a:t>
            </a:r>
            <a:r>
              <a:rPr sz="1800" b="0" dirty="0"/>
              <a:t> </a:t>
            </a:r>
            <a:r>
              <a:rPr sz="1800" b="0" dirty="0" err="1"/>
              <a:t>odnowę</a:t>
            </a:r>
            <a:r>
              <a:rPr sz="1800" b="0" dirty="0"/>
              <a:t> </a:t>
            </a:r>
            <a:r>
              <a:rPr sz="1800" b="0" dirty="0" err="1"/>
              <a:t>komórkową</a:t>
            </a:r>
            <a:r>
              <a:rPr sz="1800" b="0" dirty="0"/>
              <a:t>.</a:t>
            </a:r>
          </a:p>
          <a:p>
            <a:pPr algn="just"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Coconut Oil and Glycerin: </a:t>
            </a:r>
            <a:r>
              <a:rPr sz="1800" b="0" dirty="0" err="1"/>
              <a:t>Składniki</a:t>
            </a:r>
            <a:r>
              <a:rPr sz="1800" b="0" dirty="0"/>
              <a:t> </a:t>
            </a:r>
            <a:r>
              <a:rPr sz="1800" b="0" dirty="0" err="1"/>
              <a:t>odżywcze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nawilżające</a:t>
            </a:r>
            <a:r>
              <a:rPr sz="1800" b="0" dirty="0"/>
              <a:t>, </a:t>
            </a:r>
            <a:r>
              <a:rPr sz="1800" b="0" dirty="0" err="1"/>
              <a:t>wspomagające</a:t>
            </a:r>
            <a:r>
              <a:rPr sz="1800" b="0" dirty="0"/>
              <a:t> </a:t>
            </a:r>
            <a:r>
              <a:rPr sz="1800" b="0" dirty="0" err="1"/>
              <a:t>regenerację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.</a:t>
            </a:r>
          </a:p>
        </p:txBody>
      </p:sp>
      <p:pic>
        <p:nvPicPr>
          <p:cNvPr id="193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085183" y="5678475"/>
            <a:ext cx="655791" cy="1557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icture 6" descr="Picture 6"/>
          <p:cNvPicPr>
            <a:picLocks noChangeAspect="1"/>
          </p:cNvPicPr>
          <p:nvPr/>
        </p:nvPicPr>
        <p:blipFill>
          <a:blip r:embed="rId4"/>
          <a:srcRect l="19843" t="15711" r="32621" b="18186"/>
          <a:stretch>
            <a:fillRect/>
          </a:stretch>
        </p:blipFill>
        <p:spPr>
          <a:xfrm>
            <a:off x="160588" y="717570"/>
            <a:ext cx="2243050" cy="5071620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195" name="TextBox 3"/>
          <p:cNvSpPr txBox="1"/>
          <p:nvPr/>
        </p:nvSpPr>
        <p:spPr>
          <a:xfrm>
            <a:off x="2725345" y="1609111"/>
            <a:ext cx="8992381" cy="92333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 err="1"/>
              <a:t>Nawilżające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rozświetlające</a:t>
            </a:r>
            <a:r>
              <a:rPr sz="1800" dirty="0"/>
              <a:t> serum, </a:t>
            </a:r>
            <a:r>
              <a:rPr sz="1800" dirty="0" err="1"/>
              <a:t>które</a:t>
            </a:r>
            <a:r>
              <a:rPr sz="1800" dirty="0"/>
              <a:t> </a:t>
            </a:r>
            <a:r>
              <a:rPr sz="1800" dirty="0" err="1"/>
              <a:t>działa</a:t>
            </a:r>
            <a:r>
              <a:rPr sz="1800" dirty="0"/>
              <a:t> </a:t>
            </a:r>
            <a:r>
              <a:rPr sz="1800" dirty="0" err="1"/>
              <a:t>na</a:t>
            </a:r>
            <a:r>
              <a:rPr sz="1800" dirty="0"/>
              <a:t> </a:t>
            </a:r>
            <a:r>
              <a:rPr sz="1800" dirty="0" err="1"/>
              <a:t>głębokim</a:t>
            </a:r>
            <a:r>
              <a:rPr sz="1800" dirty="0"/>
              <a:t> </a:t>
            </a:r>
            <a:r>
              <a:rPr sz="1800" dirty="0" err="1"/>
              <a:t>poziomie</a:t>
            </a:r>
            <a:r>
              <a:rPr sz="1800" dirty="0"/>
              <a:t>, aby </a:t>
            </a:r>
            <a:r>
              <a:rPr sz="1800" dirty="0" err="1"/>
              <a:t>zmniejszyć</a:t>
            </a:r>
            <a:r>
              <a:rPr sz="1800" dirty="0"/>
              <a:t> </a:t>
            </a:r>
            <a:r>
              <a:rPr sz="1800" dirty="0" err="1"/>
              <a:t>ciemne</a:t>
            </a:r>
            <a:r>
              <a:rPr sz="1800" dirty="0"/>
              <a:t> </a:t>
            </a:r>
            <a:r>
              <a:rPr sz="1800" dirty="0" err="1"/>
              <a:t>plamy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poprawić</a:t>
            </a:r>
            <a:r>
              <a:rPr sz="1800" dirty="0"/>
              <a:t> </a:t>
            </a:r>
            <a:r>
              <a:rPr sz="1800" dirty="0" err="1"/>
              <a:t>nierówny</a:t>
            </a:r>
            <a:r>
              <a:rPr sz="1800" dirty="0"/>
              <a:t> </a:t>
            </a:r>
            <a:r>
              <a:rPr sz="1800" dirty="0" err="1"/>
              <a:t>koloryt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, </a:t>
            </a:r>
            <a:r>
              <a:rPr sz="1800" dirty="0" err="1"/>
              <a:t>przywracając</a:t>
            </a:r>
            <a:r>
              <a:rPr sz="1800" dirty="0"/>
              <a:t> </a:t>
            </a:r>
            <a:r>
              <a:rPr sz="1800" dirty="0" err="1"/>
              <a:t>promienny</a:t>
            </a:r>
            <a:r>
              <a:rPr sz="1800" dirty="0"/>
              <a:t> </a:t>
            </a:r>
            <a:r>
              <a:rPr sz="1800" dirty="0" err="1"/>
              <a:t>wygląd</a:t>
            </a:r>
            <a:r>
              <a:rPr sz="1800" dirty="0"/>
              <a:t>. </a:t>
            </a:r>
            <a:r>
              <a:rPr sz="1800" dirty="0" err="1"/>
              <a:t>Stosować</a:t>
            </a:r>
            <a:r>
              <a:rPr sz="1800" dirty="0"/>
              <a:t> </a:t>
            </a:r>
            <a:r>
              <a:rPr sz="1800" dirty="0" err="1"/>
              <a:t>przed</a:t>
            </a:r>
            <a:r>
              <a:rPr sz="1800" dirty="0"/>
              <a:t> SPF </a:t>
            </a:r>
            <a:r>
              <a:rPr sz="1800" dirty="0" err="1"/>
              <a:t>oraz</a:t>
            </a:r>
            <a:r>
              <a:rPr sz="1800" dirty="0"/>
              <a:t> </a:t>
            </a:r>
            <a:r>
              <a:rPr sz="1800" dirty="0" err="1"/>
              <a:t>przed</a:t>
            </a:r>
            <a:r>
              <a:rPr sz="1800" dirty="0"/>
              <a:t> </a:t>
            </a:r>
            <a:r>
              <a:rPr sz="1800" dirty="0" err="1"/>
              <a:t>kremami</a:t>
            </a:r>
            <a:r>
              <a:rPr sz="1800" dirty="0"/>
              <a:t> </a:t>
            </a:r>
            <a:r>
              <a:rPr sz="1800" dirty="0" err="1"/>
              <a:t>na</a:t>
            </a:r>
            <a:r>
              <a:rPr sz="1800" dirty="0"/>
              <a:t> </a:t>
            </a:r>
            <a:r>
              <a:rPr sz="1800" dirty="0" err="1"/>
              <a:t>dzień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na</a:t>
            </a:r>
            <a:r>
              <a:rPr sz="1800" dirty="0"/>
              <a:t> </a:t>
            </a:r>
            <a:r>
              <a:rPr sz="1800" dirty="0" err="1"/>
              <a:t>noc</a:t>
            </a:r>
            <a:r>
              <a:rPr sz="1800" dirty="0"/>
              <a:t>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17" descr="Picture 17"/>
          <p:cNvPicPr>
            <a:picLocks noChangeAspect="1"/>
          </p:cNvPicPr>
          <p:nvPr/>
        </p:nvPicPr>
        <p:blipFill>
          <a:blip r:embed="rId2">
            <a:alphaModFix amt="50000"/>
          </a:blip>
          <a:srcRect l="8301"/>
          <a:stretch>
            <a:fillRect/>
          </a:stretch>
        </p:blipFill>
        <p:spPr>
          <a:xfrm rot="10799991">
            <a:off x="-1" y="11207"/>
            <a:ext cx="12192000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Box 2"/>
          <p:cNvSpPr txBox="1"/>
          <p:nvPr/>
        </p:nvSpPr>
        <p:spPr>
          <a:xfrm>
            <a:off x="2965889" y="375700"/>
            <a:ext cx="8905077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MELAPERFECT NIGHT CREAM</a:t>
            </a:r>
          </a:p>
          <a:p>
            <a:pPr algn="ctr">
              <a:defRPr sz="24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err="1"/>
              <a:t>Czysta</a:t>
            </a:r>
            <a:r>
              <a:rPr dirty="0"/>
              <a:t>, </a:t>
            </a:r>
            <a:r>
              <a:rPr dirty="0" err="1"/>
              <a:t>rozświetlona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odnowiona</a:t>
            </a:r>
            <a:r>
              <a:rPr dirty="0"/>
              <a:t> </a:t>
            </a:r>
            <a:r>
              <a:rPr dirty="0" err="1"/>
              <a:t>skóra</a:t>
            </a:r>
            <a:endParaRPr dirty="0"/>
          </a:p>
        </p:txBody>
      </p:sp>
      <p:pic>
        <p:nvPicPr>
          <p:cNvPr id="199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TextBox 8"/>
          <p:cNvSpPr txBox="1"/>
          <p:nvPr/>
        </p:nvSpPr>
        <p:spPr>
          <a:xfrm>
            <a:off x="2742637" y="2308866"/>
            <a:ext cx="8703404" cy="418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Tranexamic Acid + Niacinamide</a:t>
            </a:r>
            <a:r>
              <a:rPr sz="1800" b="0" dirty="0"/>
              <a:t>: </a:t>
            </a:r>
            <a:r>
              <a:rPr sz="1800" b="0" dirty="0" err="1"/>
              <a:t>Silne</a:t>
            </a:r>
            <a:r>
              <a:rPr sz="1800" b="0" dirty="0"/>
              <a:t> </a:t>
            </a:r>
            <a:r>
              <a:rPr sz="1800" b="0" dirty="0" err="1"/>
              <a:t>składniki</a:t>
            </a:r>
            <a:r>
              <a:rPr sz="1800" b="0" dirty="0"/>
              <a:t> </a:t>
            </a:r>
            <a:r>
              <a:rPr sz="1800" b="0" dirty="0" err="1"/>
              <a:t>aktywne</a:t>
            </a:r>
            <a:r>
              <a:rPr sz="1800" b="0" dirty="0"/>
              <a:t> </a:t>
            </a:r>
            <a:r>
              <a:rPr sz="1800" b="0" dirty="0" err="1"/>
              <a:t>enkapsulowane</a:t>
            </a:r>
            <a:r>
              <a:rPr sz="1800" b="0" dirty="0"/>
              <a:t> w </a:t>
            </a:r>
            <a:r>
              <a:rPr sz="1800" b="0" dirty="0" err="1"/>
              <a:t>zaawansowanym</a:t>
            </a:r>
            <a:r>
              <a:rPr sz="1800" b="0" dirty="0"/>
              <a:t> </a:t>
            </a:r>
            <a:r>
              <a:rPr sz="1800" b="0" dirty="0" err="1"/>
              <a:t>systemie</a:t>
            </a:r>
            <a:r>
              <a:rPr sz="1800" b="0" dirty="0"/>
              <a:t> </a:t>
            </a:r>
            <a:r>
              <a:rPr sz="1800" b="0" dirty="0" err="1"/>
              <a:t>dostarczania</a:t>
            </a:r>
            <a:r>
              <a:rPr sz="1800" b="0" dirty="0"/>
              <a:t> </a:t>
            </a:r>
            <a:r>
              <a:rPr sz="1800" b="0" dirty="0" err="1"/>
              <a:t>redukują</a:t>
            </a:r>
            <a:r>
              <a:rPr sz="1800" b="0" dirty="0"/>
              <a:t> </a:t>
            </a:r>
            <a:r>
              <a:rPr sz="1800" b="0" dirty="0" err="1"/>
              <a:t>ciemne</a:t>
            </a:r>
            <a:r>
              <a:rPr sz="1800" b="0" dirty="0"/>
              <a:t> </a:t>
            </a:r>
            <a:r>
              <a:rPr sz="1800" b="0" dirty="0" err="1"/>
              <a:t>plamy</a:t>
            </a:r>
            <a:r>
              <a:rPr sz="1800" b="0" dirty="0"/>
              <a:t>, </a:t>
            </a:r>
            <a:r>
              <a:rPr sz="1800" b="0" dirty="0" err="1"/>
              <a:t>wyrównują</a:t>
            </a:r>
            <a:r>
              <a:rPr sz="1800" b="0" dirty="0"/>
              <a:t> </a:t>
            </a:r>
            <a:r>
              <a:rPr sz="1800" b="0" dirty="0" err="1"/>
              <a:t>koloryt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poprawiają</a:t>
            </a:r>
            <a:r>
              <a:rPr sz="1800" b="0" dirty="0"/>
              <a:t> </a:t>
            </a:r>
            <a:r>
              <a:rPr sz="1800" b="0" dirty="0" err="1"/>
              <a:t>jej</a:t>
            </a:r>
            <a:r>
              <a:rPr sz="1800" b="0" dirty="0"/>
              <a:t> </a:t>
            </a:r>
            <a:r>
              <a:rPr sz="1800" b="0" dirty="0" err="1"/>
              <a:t>ogólną</a:t>
            </a:r>
            <a:r>
              <a:rPr sz="1800" b="0" dirty="0"/>
              <a:t> </a:t>
            </a:r>
            <a:r>
              <a:rPr sz="1800" b="0" dirty="0" err="1"/>
              <a:t>promienność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Glycolic Acid: </a:t>
            </a:r>
            <a:r>
              <a:rPr sz="1800" b="0" dirty="0" err="1"/>
              <a:t>Delikatnie</a:t>
            </a:r>
            <a:r>
              <a:rPr sz="1800" b="0" dirty="0"/>
              <a:t> </a:t>
            </a:r>
            <a:r>
              <a:rPr sz="1800" b="0" dirty="0" err="1"/>
              <a:t>złuszcza</a:t>
            </a:r>
            <a:r>
              <a:rPr sz="1800" b="0" dirty="0"/>
              <a:t> </a:t>
            </a:r>
            <a:r>
              <a:rPr sz="1800" b="0" dirty="0" err="1"/>
              <a:t>naskórek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stymuluje</a:t>
            </a:r>
            <a:r>
              <a:rPr sz="1800" b="0" dirty="0"/>
              <a:t> </a:t>
            </a:r>
            <a:r>
              <a:rPr sz="1800" b="0" dirty="0" err="1"/>
              <a:t>odnowę</a:t>
            </a:r>
            <a:r>
              <a:rPr sz="1800" b="0" dirty="0"/>
              <a:t> </a:t>
            </a:r>
            <a:r>
              <a:rPr sz="1800" b="0" dirty="0" err="1"/>
              <a:t>komórkową</a:t>
            </a:r>
            <a:r>
              <a:rPr sz="1800" b="0" dirty="0"/>
              <a:t>, </a:t>
            </a:r>
            <a:r>
              <a:rPr sz="1800" b="0" dirty="0" err="1"/>
              <a:t>wspomagając</a:t>
            </a:r>
            <a:r>
              <a:rPr sz="1800" b="0" dirty="0"/>
              <a:t> </a:t>
            </a:r>
            <a:r>
              <a:rPr sz="1800" b="0" dirty="0" err="1"/>
              <a:t>syntezę</a:t>
            </a:r>
            <a:r>
              <a:rPr sz="1800" b="0" dirty="0"/>
              <a:t> </a:t>
            </a:r>
            <a:r>
              <a:rPr sz="1800" b="0" dirty="0" err="1"/>
              <a:t>kolagenu</a:t>
            </a:r>
            <a:r>
              <a:rPr sz="1800" b="0" dirty="0"/>
              <a:t>, </a:t>
            </a:r>
            <a:r>
              <a:rPr sz="1800" b="0" dirty="0" err="1"/>
              <a:t>poprawiając</a:t>
            </a:r>
            <a:r>
              <a:rPr sz="1800" b="0" dirty="0"/>
              <a:t> </a:t>
            </a:r>
            <a:r>
              <a:rPr sz="1800" b="0" dirty="0" err="1"/>
              <a:t>koloryt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oraz</a:t>
            </a:r>
            <a:r>
              <a:rPr sz="1800" b="0" dirty="0"/>
              <a:t> </a:t>
            </a:r>
            <a:r>
              <a:rPr sz="1800" b="0" dirty="0" err="1"/>
              <a:t>redukując</a:t>
            </a:r>
            <a:r>
              <a:rPr sz="1800" b="0" dirty="0"/>
              <a:t> </a:t>
            </a:r>
            <a:r>
              <a:rPr sz="1800" b="0" dirty="0" err="1"/>
              <a:t>widoczność</a:t>
            </a:r>
            <a:r>
              <a:rPr sz="1800" b="0" dirty="0"/>
              <a:t> </a:t>
            </a:r>
            <a:r>
              <a:rPr sz="1800" b="0" dirty="0" err="1"/>
              <a:t>zmarszczek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Azeloglicina</a:t>
            </a:r>
            <a:r>
              <a:rPr dirty="0"/>
              <a:t>: </a:t>
            </a:r>
            <a:r>
              <a:rPr sz="1800" b="0" dirty="0" err="1"/>
              <a:t>Znacząco</a:t>
            </a:r>
            <a:r>
              <a:rPr sz="1800" b="0" dirty="0"/>
              <a:t> </a:t>
            </a:r>
            <a:r>
              <a:rPr sz="1800" b="0" dirty="0" err="1"/>
              <a:t>poprawia</a:t>
            </a:r>
            <a:r>
              <a:rPr sz="1800" b="0" dirty="0"/>
              <a:t> </a:t>
            </a:r>
            <a:r>
              <a:rPr sz="1800" b="0" dirty="0" err="1"/>
              <a:t>jasność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hamuje</a:t>
            </a:r>
            <a:r>
              <a:rPr sz="1800" b="0" dirty="0"/>
              <a:t> </a:t>
            </a:r>
            <a:r>
              <a:rPr sz="1800" b="0" dirty="0" err="1"/>
              <a:t>produkcję</a:t>
            </a:r>
            <a:r>
              <a:rPr sz="1800" b="0" dirty="0"/>
              <a:t> </a:t>
            </a:r>
            <a:r>
              <a:rPr sz="1800" b="0" dirty="0" err="1"/>
              <a:t>melaniny</a:t>
            </a:r>
            <a:r>
              <a:rPr sz="1800" b="0" dirty="0"/>
              <a:t>, </a:t>
            </a:r>
            <a:r>
              <a:rPr sz="1800" b="0" dirty="0" err="1"/>
              <a:t>wspomagając</a:t>
            </a:r>
            <a:r>
              <a:rPr sz="1800" b="0" dirty="0"/>
              <a:t> </a:t>
            </a:r>
            <a:r>
              <a:rPr sz="1800" b="0" dirty="0" err="1"/>
              <a:t>redukcję</a:t>
            </a:r>
            <a:r>
              <a:rPr sz="1800" b="0" dirty="0"/>
              <a:t> </a:t>
            </a:r>
            <a:r>
              <a:rPr sz="1800" b="0" dirty="0" err="1"/>
              <a:t>ciemnych</a:t>
            </a:r>
            <a:r>
              <a:rPr sz="1800" b="0" dirty="0"/>
              <a:t> </a:t>
            </a:r>
            <a:r>
              <a:rPr sz="1800" b="0" dirty="0" err="1"/>
              <a:t>plam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Botanical Complex: </a:t>
            </a:r>
            <a:r>
              <a:rPr sz="1800" b="0" dirty="0" err="1"/>
              <a:t>Korzeń</a:t>
            </a:r>
            <a:r>
              <a:rPr sz="1800" b="0" dirty="0"/>
              <a:t> </a:t>
            </a:r>
            <a:r>
              <a:rPr sz="1800" b="0" dirty="0" err="1"/>
              <a:t>lukrecji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ferment Aspergillus </a:t>
            </a:r>
            <a:r>
              <a:rPr sz="1800" b="0" dirty="0" err="1"/>
              <a:t>poprawiają</a:t>
            </a:r>
            <a:r>
              <a:rPr sz="1800" b="0" dirty="0"/>
              <a:t> </a:t>
            </a:r>
            <a:r>
              <a:rPr sz="1800" b="0" dirty="0" err="1"/>
              <a:t>promienność</a:t>
            </a:r>
            <a:r>
              <a:rPr sz="1800" b="0" dirty="0"/>
              <a:t> </a:t>
            </a:r>
            <a:r>
              <a:rPr sz="1800" b="0" dirty="0" err="1"/>
              <a:t>skóry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Vitamin E</a:t>
            </a:r>
            <a:r>
              <a:rPr sz="1800" dirty="0"/>
              <a:t>: </a:t>
            </a:r>
            <a:r>
              <a:rPr sz="1800" b="0" dirty="0" err="1"/>
              <a:t>Odżywczy</a:t>
            </a:r>
            <a:r>
              <a:rPr sz="1800" b="0" dirty="0"/>
              <a:t> </a:t>
            </a:r>
            <a:r>
              <a:rPr sz="1800" b="0" dirty="0" err="1"/>
              <a:t>antyoksydant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Allantoin</a:t>
            </a:r>
            <a:r>
              <a:rPr sz="1800" dirty="0"/>
              <a:t>: </a:t>
            </a:r>
            <a:r>
              <a:rPr sz="1800" b="0" dirty="0" err="1"/>
              <a:t>Kojące</a:t>
            </a:r>
            <a:r>
              <a:rPr sz="1800" b="0" dirty="0"/>
              <a:t> </a:t>
            </a:r>
            <a:r>
              <a:rPr sz="1800" b="0" dirty="0" err="1"/>
              <a:t>nawilżenie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wspomaganie</a:t>
            </a:r>
            <a:r>
              <a:rPr sz="1800" b="0" dirty="0"/>
              <a:t> </a:t>
            </a:r>
            <a:r>
              <a:rPr sz="1800" b="0" dirty="0" err="1"/>
              <a:t>odnowy</a:t>
            </a:r>
            <a:r>
              <a:rPr sz="1800" b="0" dirty="0"/>
              <a:t> </a:t>
            </a:r>
            <a:r>
              <a:rPr sz="1800" b="0" dirty="0" err="1"/>
              <a:t>komórkowej</a:t>
            </a:r>
            <a:r>
              <a:rPr sz="1800" b="0" dirty="0"/>
              <a:t>.</a:t>
            </a:r>
          </a:p>
          <a:p>
            <a:pPr algn="just">
              <a:spcBef>
                <a:spcPts val="6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Coconut Oil, Glycerin, Olive Oil: </a:t>
            </a:r>
            <a:r>
              <a:rPr sz="1800" b="0" dirty="0" err="1"/>
              <a:t>Odżywcze</a:t>
            </a:r>
            <a:r>
              <a:rPr sz="1800" b="0" dirty="0"/>
              <a:t> </a:t>
            </a:r>
            <a:r>
              <a:rPr sz="1800" b="0" dirty="0" err="1"/>
              <a:t>emolienty</a:t>
            </a:r>
            <a:r>
              <a:rPr sz="1800" b="0" dirty="0"/>
              <a:t>.</a:t>
            </a:r>
          </a:p>
        </p:txBody>
      </p:sp>
      <p:pic>
        <p:nvPicPr>
          <p:cNvPr id="201" name="Picture 6" descr="Picture 6"/>
          <p:cNvPicPr>
            <a:picLocks noChangeAspect="1"/>
          </p:cNvPicPr>
          <p:nvPr/>
        </p:nvPicPr>
        <p:blipFill>
          <a:blip r:embed="rId4"/>
          <a:srcRect l="17425" t="10381" r="31424" b="6768"/>
          <a:stretch>
            <a:fillRect/>
          </a:stretch>
        </p:blipFill>
        <p:spPr>
          <a:xfrm>
            <a:off x="107789" y="610785"/>
            <a:ext cx="2274401" cy="5526600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02" name="TextBox 3"/>
          <p:cNvSpPr txBox="1"/>
          <p:nvPr/>
        </p:nvSpPr>
        <p:spPr>
          <a:xfrm>
            <a:off x="2742637" y="1424803"/>
            <a:ext cx="8624594" cy="884063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Odnawiający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wygładzający</a:t>
            </a:r>
            <a:r>
              <a:rPr dirty="0"/>
              <a:t> </a:t>
            </a:r>
            <a:r>
              <a:rPr dirty="0" err="1"/>
              <a:t>krem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noc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perfekcyjnie</a:t>
            </a:r>
            <a:r>
              <a:rPr dirty="0"/>
              <a:t> </a:t>
            </a:r>
            <a:r>
              <a:rPr dirty="0" err="1"/>
              <a:t>wyrównuje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 </a:t>
            </a:r>
            <a:r>
              <a:rPr dirty="0" err="1"/>
              <a:t>Silne</a:t>
            </a:r>
            <a:r>
              <a:rPr dirty="0"/>
              <a:t> </a:t>
            </a:r>
            <a:r>
              <a:rPr dirty="0" err="1"/>
              <a:t>składniki</a:t>
            </a:r>
            <a:r>
              <a:rPr dirty="0"/>
              <a:t> </a:t>
            </a:r>
            <a:r>
              <a:rPr dirty="0" err="1"/>
              <a:t>aktywne</a:t>
            </a:r>
            <a:r>
              <a:rPr dirty="0"/>
              <a:t> </a:t>
            </a:r>
            <a:r>
              <a:rPr dirty="0" err="1"/>
              <a:t>działają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całą</a:t>
            </a:r>
            <a:r>
              <a:rPr dirty="0"/>
              <a:t> </a:t>
            </a:r>
            <a:r>
              <a:rPr dirty="0" err="1"/>
              <a:t>noc</a:t>
            </a:r>
            <a:r>
              <a:rPr dirty="0"/>
              <a:t>, </a:t>
            </a:r>
            <a:r>
              <a:rPr dirty="0" err="1"/>
              <a:t>redukując</a:t>
            </a:r>
            <a:r>
              <a:rPr dirty="0"/>
              <a:t> </a:t>
            </a: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, </a:t>
            </a:r>
            <a:r>
              <a:rPr dirty="0" err="1"/>
              <a:t>rozświetlając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przeciwdziałając</a:t>
            </a:r>
            <a:r>
              <a:rPr dirty="0"/>
              <a:t> </a:t>
            </a:r>
            <a:r>
              <a:rPr dirty="0" err="1"/>
              <a:t>oznakom</a:t>
            </a:r>
            <a:r>
              <a:rPr dirty="0"/>
              <a:t> </a:t>
            </a:r>
            <a:r>
              <a:rPr dirty="0" err="1"/>
              <a:t>starzenia</a:t>
            </a:r>
            <a:r>
              <a:rPr dirty="0"/>
              <a:t>.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każdej</a:t>
            </a:r>
            <a:r>
              <a:rPr dirty="0"/>
              <a:t> </a:t>
            </a:r>
            <a:r>
              <a:rPr dirty="0" err="1"/>
              <a:t>nocy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17" descr="Picture 17"/>
          <p:cNvPicPr>
            <a:picLocks noChangeAspect="1"/>
          </p:cNvPicPr>
          <p:nvPr/>
        </p:nvPicPr>
        <p:blipFill>
          <a:blip r:embed="rId2"/>
          <a:srcRect l="14732" t="1942"/>
          <a:stretch>
            <a:fillRect/>
          </a:stretch>
        </p:blipFill>
        <p:spPr>
          <a:xfrm rot="10799991">
            <a:off x="154" y="15"/>
            <a:ext cx="12426071" cy="7034492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Box 2"/>
          <p:cNvSpPr txBox="1"/>
          <p:nvPr/>
        </p:nvSpPr>
        <p:spPr>
          <a:xfrm>
            <a:off x="2700142" y="611708"/>
            <a:ext cx="9038210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SPF50+ PROTECTION CREAM </a:t>
            </a:r>
          </a:p>
          <a:p>
            <a:pPr algn="ctr">
              <a:defRPr sz="24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Chroni i zapobiega przebarwieniom</a:t>
            </a:r>
          </a:p>
        </p:txBody>
      </p:sp>
      <p:sp>
        <p:nvSpPr>
          <p:cNvPr id="206" name="Rectangle 4"/>
          <p:cNvSpPr txBox="1"/>
          <p:nvPr/>
        </p:nvSpPr>
        <p:spPr>
          <a:xfrm>
            <a:off x="3222361" y="3276363"/>
            <a:ext cx="8348663" cy="2829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Sunscreens: </a:t>
            </a:r>
            <a:r>
              <a:rPr sz="1800" b="0" dirty="0" err="1"/>
              <a:t>Wyrafinowana</a:t>
            </a:r>
            <a:r>
              <a:rPr sz="1800" b="0" dirty="0"/>
              <a:t> </a:t>
            </a:r>
            <a:r>
              <a:rPr sz="1800" b="0" dirty="0" err="1"/>
              <a:t>mieszanka</a:t>
            </a:r>
            <a:r>
              <a:rPr sz="1800" b="0" dirty="0"/>
              <a:t> </a:t>
            </a:r>
            <a:r>
              <a:rPr sz="1800" b="0" dirty="0" err="1"/>
              <a:t>wysokiej</a:t>
            </a:r>
            <a:r>
              <a:rPr sz="1800" b="0" dirty="0"/>
              <a:t> </a:t>
            </a:r>
            <a:r>
              <a:rPr sz="1800" b="0" dirty="0" err="1"/>
              <a:t>ochrony</a:t>
            </a:r>
            <a:r>
              <a:rPr sz="1800" b="0" dirty="0"/>
              <a:t> </a:t>
            </a:r>
            <a:r>
              <a:rPr sz="1800" b="0" dirty="0" err="1"/>
              <a:t>filtrów</a:t>
            </a:r>
            <a:r>
              <a:rPr sz="1800" b="0" dirty="0"/>
              <a:t> </a:t>
            </a:r>
            <a:r>
              <a:rPr sz="1800" b="0" dirty="0" err="1"/>
              <a:t>fizycznych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chemicznych</a:t>
            </a:r>
            <a:r>
              <a:rPr sz="1800" b="0" dirty="0"/>
              <a:t>, </a:t>
            </a:r>
            <a:r>
              <a:rPr sz="1800" b="0" dirty="0" err="1"/>
              <a:t>które</a:t>
            </a:r>
            <a:r>
              <a:rPr sz="1800" b="0" dirty="0"/>
              <a:t> </a:t>
            </a:r>
            <a:r>
              <a:rPr sz="1800" b="0" dirty="0" err="1"/>
              <a:t>skutecznie</a:t>
            </a:r>
            <a:r>
              <a:rPr sz="1800" b="0" dirty="0"/>
              <a:t> </a:t>
            </a:r>
            <a:r>
              <a:rPr sz="1800" b="0" dirty="0" err="1"/>
              <a:t>absorbują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odbijają</a:t>
            </a:r>
            <a:r>
              <a:rPr sz="1800" b="0" dirty="0"/>
              <a:t> </a:t>
            </a:r>
            <a:r>
              <a:rPr sz="1800" b="0" dirty="0" err="1"/>
              <a:t>promieniowanie</a:t>
            </a:r>
            <a:r>
              <a:rPr sz="1800" b="0" dirty="0"/>
              <a:t> UVA </a:t>
            </a:r>
            <a:r>
              <a:rPr sz="1800" b="0" dirty="0" err="1"/>
              <a:t>oraz</a:t>
            </a:r>
            <a:r>
              <a:rPr sz="1800" b="0" dirty="0"/>
              <a:t> UVB.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Physical </a:t>
            </a:r>
            <a:r>
              <a:rPr b="0" dirty="0"/>
              <a:t>(</a:t>
            </a:r>
            <a:r>
              <a:rPr b="0" dirty="0" err="1"/>
              <a:t>Cynk</a:t>
            </a:r>
            <a:r>
              <a:rPr b="0" dirty="0"/>
              <a:t>, </a:t>
            </a:r>
            <a:r>
              <a:rPr b="0" dirty="0" err="1"/>
              <a:t>Dwutlenek</a:t>
            </a:r>
            <a:r>
              <a:rPr b="0" dirty="0"/>
              <a:t> </a:t>
            </a:r>
            <a:r>
              <a:rPr b="0" dirty="0" err="1"/>
              <a:t>tytanu</a:t>
            </a:r>
            <a:r>
              <a:rPr b="0" dirty="0"/>
              <a:t>)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Synthetic</a:t>
            </a:r>
            <a:r>
              <a:rPr b="0" dirty="0"/>
              <a:t> (Bis-</a:t>
            </a:r>
            <a:r>
              <a:rPr b="0" dirty="0" err="1"/>
              <a:t>Ethylhexyloxyphenol</a:t>
            </a:r>
            <a:r>
              <a:rPr b="0" dirty="0"/>
              <a:t> Methoxyphenyl Triazine, Octocrylene, Butyl </a:t>
            </a:r>
            <a:r>
              <a:rPr b="0" dirty="0" err="1"/>
              <a:t>Methoxydibenzoylmethane</a:t>
            </a:r>
            <a:r>
              <a:rPr b="0" dirty="0"/>
              <a:t>)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Propanediol: </a:t>
            </a:r>
            <a:r>
              <a:rPr sz="1800" b="0" dirty="0" err="1"/>
              <a:t>Pozyskiwany</a:t>
            </a:r>
            <a:r>
              <a:rPr sz="1800" b="0" dirty="0"/>
              <a:t> z </a:t>
            </a:r>
            <a:r>
              <a:rPr sz="1800" b="0" dirty="0" err="1"/>
              <a:t>cukru</a:t>
            </a:r>
            <a:r>
              <a:rPr sz="1800" b="0" dirty="0"/>
              <a:t> </a:t>
            </a:r>
            <a:r>
              <a:rPr sz="1800" b="0" dirty="0" err="1"/>
              <a:t>kukurydzianego</a:t>
            </a:r>
            <a:r>
              <a:rPr sz="1800" b="0" dirty="0"/>
              <a:t>, </a:t>
            </a:r>
            <a:r>
              <a:rPr sz="1800" b="0" dirty="0" err="1"/>
              <a:t>nawilża</a:t>
            </a:r>
            <a:r>
              <a:rPr sz="1800" b="0" dirty="0"/>
              <a:t> </a:t>
            </a:r>
            <a:r>
              <a:rPr sz="1800" b="0" dirty="0" err="1"/>
              <a:t>i</a:t>
            </a:r>
            <a:r>
              <a:rPr sz="1800" b="0" dirty="0"/>
              <a:t> </a:t>
            </a:r>
            <a:r>
              <a:rPr sz="1800" b="0" dirty="0" err="1"/>
              <a:t>zmiękcza</a:t>
            </a:r>
            <a:r>
              <a:rPr sz="1800" b="0" dirty="0"/>
              <a:t> </a:t>
            </a:r>
            <a:r>
              <a:rPr sz="1800" b="0" dirty="0" err="1"/>
              <a:t>skórę</a:t>
            </a:r>
            <a:r>
              <a:rPr sz="1800" b="0" dirty="0"/>
              <a:t>.</a:t>
            </a:r>
          </a:p>
          <a:p>
            <a:pPr algn="just">
              <a:lnSpc>
                <a:spcPct val="107000"/>
              </a:lnSpc>
              <a:spcBef>
                <a:spcPts val="800"/>
              </a:spcBef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Coconut Oil</a:t>
            </a:r>
            <a:r>
              <a:rPr b="0" dirty="0"/>
              <a:t>, </a:t>
            </a:r>
            <a:r>
              <a:rPr sz="1800" dirty="0"/>
              <a:t>Glycerin, Olive Oil</a:t>
            </a:r>
            <a:r>
              <a:rPr sz="1800" b="0" dirty="0"/>
              <a:t>: </a:t>
            </a:r>
            <a:r>
              <a:rPr sz="1800" b="0" dirty="0" err="1"/>
              <a:t>Odżywcze</a:t>
            </a:r>
            <a:r>
              <a:rPr sz="1800" b="0" dirty="0"/>
              <a:t> </a:t>
            </a:r>
            <a:r>
              <a:rPr sz="1800" b="0" dirty="0" err="1"/>
              <a:t>emolienty</a:t>
            </a:r>
            <a:r>
              <a:rPr sz="1800" b="0" dirty="0"/>
              <a:t>.</a:t>
            </a:r>
          </a:p>
        </p:txBody>
      </p:sp>
      <p:pic>
        <p:nvPicPr>
          <p:cNvPr id="207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7" descr="Picture 7"/>
          <p:cNvPicPr>
            <a:picLocks noChangeAspect="1"/>
          </p:cNvPicPr>
          <p:nvPr/>
        </p:nvPicPr>
        <p:blipFill>
          <a:blip r:embed="rId4"/>
          <a:srcRect l="14505" t="5320" r="23615" b="8345"/>
          <a:stretch>
            <a:fillRect/>
          </a:stretch>
        </p:blipFill>
        <p:spPr>
          <a:xfrm>
            <a:off x="-1" y="240145"/>
            <a:ext cx="2870724" cy="6006147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09" name="TextBox 6"/>
          <p:cNvSpPr txBox="1"/>
          <p:nvPr/>
        </p:nvSpPr>
        <p:spPr>
          <a:xfrm>
            <a:off x="3230716" y="1954465"/>
            <a:ext cx="8386027" cy="1200329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 err="1"/>
              <a:t>Krem</a:t>
            </a:r>
            <a:r>
              <a:rPr sz="1800" dirty="0"/>
              <a:t> o </a:t>
            </a:r>
            <a:r>
              <a:rPr sz="1800" dirty="0" err="1"/>
              <a:t>szerokim</a:t>
            </a:r>
            <a:r>
              <a:rPr sz="1800" dirty="0"/>
              <a:t> </a:t>
            </a:r>
            <a:r>
              <a:rPr sz="1800" dirty="0" err="1"/>
              <a:t>spektrum</a:t>
            </a:r>
            <a:r>
              <a:rPr sz="1800" dirty="0"/>
              <a:t> </a:t>
            </a:r>
            <a:r>
              <a:rPr sz="1800" dirty="0" err="1"/>
              <a:t>działania</a:t>
            </a:r>
            <a:r>
              <a:rPr sz="1800" dirty="0"/>
              <a:t> </a:t>
            </a:r>
            <a:r>
              <a:rPr sz="1800" dirty="0" err="1"/>
              <a:t>i</a:t>
            </a:r>
            <a:r>
              <a:rPr sz="1800" dirty="0"/>
              <a:t> </a:t>
            </a:r>
            <a:r>
              <a:rPr sz="1800" dirty="0" err="1"/>
              <a:t>wysokiej</a:t>
            </a:r>
            <a:r>
              <a:rPr sz="1800" dirty="0"/>
              <a:t> </a:t>
            </a:r>
            <a:r>
              <a:rPr sz="1800" dirty="0" err="1"/>
              <a:t>ochronie</a:t>
            </a:r>
            <a:r>
              <a:rPr sz="1800" dirty="0"/>
              <a:t>, </a:t>
            </a:r>
            <a:r>
              <a:rPr sz="1800" dirty="0" err="1"/>
              <a:t>niezbędny</a:t>
            </a:r>
            <a:r>
              <a:rPr sz="1800" dirty="0"/>
              <a:t> w </a:t>
            </a:r>
            <a:r>
              <a:rPr sz="1800" dirty="0" err="1"/>
              <a:t>zapobieganiu</a:t>
            </a:r>
            <a:r>
              <a:rPr sz="1800" dirty="0"/>
              <a:t> </a:t>
            </a:r>
            <a:r>
              <a:rPr sz="1800" dirty="0" err="1"/>
              <a:t>przebarwieniom</a:t>
            </a:r>
            <a:r>
              <a:rPr sz="1800" dirty="0"/>
              <a:t>, </a:t>
            </a:r>
            <a:r>
              <a:rPr sz="1800" dirty="0" err="1"/>
              <a:t>uszkodzeniom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 </a:t>
            </a:r>
            <a:r>
              <a:rPr sz="1800" dirty="0" err="1"/>
              <a:t>oraz</a:t>
            </a:r>
            <a:r>
              <a:rPr sz="1800" dirty="0"/>
              <a:t> </a:t>
            </a:r>
            <a:r>
              <a:rPr sz="1800" dirty="0" err="1"/>
              <a:t>fotostarzeniu</a:t>
            </a:r>
            <a:r>
              <a:rPr sz="1800" dirty="0"/>
              <a:t>. </a:t>
            </a:r>
            <a:r>
              <a:rPr sz="1800" dirty="0" err="1"/>
              <a:t>Stosować</a:t>
            </a:r>
            <a:r>
              <a:rPr sz="1800" dirty="0"/>
              <a:t> </a:t>
            </a:r>
            <a:r>
              <a:rPr sz="1800" dirty="0" err="1"/>
              <a:t>codziennie</a:t>
            </a:r>
            <a:r>
              <a:rPr sz="1800" dirty="0"/>
              <a:t> po serum (</a:t>
            </a:r>
            <a:r>
              <a:rPr sz="1800" dirty="0" err="1"/>
              <a:t>oraz</a:t>
            </a:r>
            <a:r>
              <a:rPr sz="1800" dirty="0"/>
              <a:t> po </a:t>
            </a:r>
            <a:r>
              <a:rPr sz="1800" dirty="0" err="1"/>
              <a:t>kremie</a:t>
            </a:r>
            <a:r>
              <a:rPr sz="1800" dirty="0"/>
              <a:t> </a:t>
            </a:r>
            <a:r>
              <a:rPr sz="1800" dirty="0" err="1"/>
              <a:t>nawilżającym</a:t>
            </a:r>
            <a:r>
              <a:rPr sz="1800" dirty="0"/>
              <a:t> w </a:t>
            </a:r>
            <a:r>
              <a:rPr sz="1800" dirty="0" err="1"/>
              <a:t>przypadku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 </a:t>
            </a:r>
            <a:r>
              <a:rPr sz="1800" dirty="0" err="1"/>
              <a:t>suchej</a:t>
            </a:r>
            <a:r>
              <a:rPr sz="1800" dirty="0"/>
              <a:t>, </a:t>
            </a:r>
            <a:r>
              <a:rPr sz="1800" dirty="0" err="1"/>
              <a:t>jeśli</a:t>
            </a:r>
            <a:r>
              <a:rPr sz="1800" dirty="0"/>
              <a:t> jest to </a:t>
            </a:r>
            <a:r>
              <a:rPr sz="1800" dirty="0" err="1"/>
              <a:t>konieczne</a:t>
            </a:r>
            <a:r>
              <a:rPr sz="1800" dirty="0"/>
              <a:t>).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17" descr="Picture 17"/>
          <p:cNvPicPr>
            <a:picLocks noChangeAspect="1"/>
          </p:cNvPicPr>
          <p:nvPr/>
        </p:nvPicPr>
        <p:blipFill>
          <a:blip r:embed="rId2">
            <a:alphaModFix amt="50000"/>
          </a:blip>
          <a:srcRect l="4211"/>
          <a:stretch>
            <a:fillRect/>
          </a:stretch>
        </p:blipFill>
        <p:spPr>
          <a:xfrm rot="10800000">
            <a:off x="-1" y="11206"/>
            <a:ext cx="12233836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Picture 6" descr="Picture 6"/>
          <p:cNvPicPr>
            <a:picLocks noChangeAspect="1"/>
          </p:cNvPicPr>
          <p:nvPr/>
        </p:nvPicPr>
        <p:blipFill>
          <a:blip r:embed="rId3"/>
          <a:srcRect l="23246" t="6353" r="19859" b="5727"/>
          <a:stretch>
            <a:fillRect/>
          </a:stretch>
        </p:blipFill>
        <p:spPr>
          <a:xfrm>
            <a:off x="0" y="777770"/>
            <a:ext cx="2311014" cy="5359615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13" name="TextBox 2"/>
          <p:cNvSpPr txBox="1"/>
          <p:nvPr/>
        </p:nvSpPr>
        <p:spPr>
          <a:xfrm>
            <a:off x="2162387" y="302916"/>
            <a:ext cx="998389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MELASPOT ERASER</a:t>
            </a:r>
            <a:r>
              <a:rPr sz="2400"/>
              <a:t>: </a:t>
            </a:r>
          </a:p>
          <a:p>
            <a:pPr algn="ctr">
              <a:defRPr sz="24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Bio-Mikronakłuwanie zwalcza ciemne plamy</a:t>
            </a:r>
          </a:p>
        </p:txBody>
      </p:sp>
      <p:pic>
        <p:nvPicPr>
          <p:cNvPr id="21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Box 10"/>
          <p:cNvSpPr txBox="1"/>
          <p:nvPr/>
        </p:nvSpPr>
        <p:spPr>
          <a:xfrm>
            <a:off x="2162388" y="3474783"/>
            <a:ext cx="9459342" cy="3262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Azeloglicina</a:t>
            </a:r>
            <a:r>
              <a:rPr dirty="0"/>
              <a:t>: </a:t>
            </a:r>
            <a:r>
              <a:rPr b="0" dirty="0" err="1"/>
              <a:t>Znacząco</a:t>
            </a:r>
            <a:r>
              <a:rPr b="0" dirty="0"/>
              <a:t> </a:t>
            </a:r>
            <a:r>
              <a:rPr b="0" dirty="0" err="1"/>
              <a:t>poprawia</a:t>
            </a:r>
            <a:r>
              <a:rPr b="0" dirty="0"/>
              <a:t> </a:t>
            </a:r>
            <a:r>
              <a:rPr b="0" dirty="0" err="1"/>
              <a:t>jasność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hamuje</a:t>
            </a:r>
            <a:r>
              <a:rPr b="0" dirty="0"/>
              <a:t> </a:t>
            </a:r>
            <a:r>
              <a:rPr b="0" dirty="0" err="1"/>
              <a:t>produkcję</a:t>
            </a:r>
            <a:r>
              <a:rPr b="0" dirty="0"/>
              <a:t> </a:t>
            </a:r>
            <a:r>
              <a:rPr b="0" dirty="0" err="1"/>
              <a:t>melaniny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Spongilla Spicules: </a:t>
            </a:r>
            <a:r>
              <a:rPr b="0" dirty="0" err="1"/>
              <a:t>Gąbka</a:t>
            </a:r>
            <a:r>
              <a:rPr b="0" dirty="0"/>
              <a:t> </a:t>
            </a:r>
            <a:r>
              <a:rPr b="0" dirty="0" err="1"/>
              <a:t>słodkowodna</a:t>
            </a:r>
            <a:r>
              <a:rPr b="0" dirty="0"/>
              <a:t> z </a:t>
            </a:r>
            <a:r>
              <a:rPr b="0" dirty="0" err="1"/>
              <a:t>mikroskopijnymi</a:t>
            </a:r>
            <a:r>
              <a:rPr b="0" dirty="0"/>
              <a:t> </a:t>
            </a:r>
            <a:r>
              <a:rPr b="0" dirty="0" err="1"/>
              <a:t>igłami</a:t>
            </a:r>
            <a:r>
              <a:rPr b="0" dirty="0"/>
              <a:t> </a:t>
            </a:r>
            <a:r>
              <a:rPr b="0" dirty="0" err="1"/>
              <a:t>tworzy</a:t>
            </a:r>
            <a:r>
              <a:rPr b="0" dirty="0"/>
              <a:t> </a:t>
            </a:r>
            <a:r>
              <a:rPr b="0" dirty="0" err="1"/>
              <a:t>tysiące</a:t>
            </a:r>
            <a:r>
              <a:rPr b="0" dirty="0"/>
              <a:t> </a:t>
            </a:r>
            <a:r>
              <a:rPr b="0" dirty="0" err="1"/>
              <a:t>maleńkich</a:t>
            </a:r>
            <a:r>
              <a:rPr b="0" dirty="0"/>
              <a:t> </a:t>
            </a:r>
            <a:r>
              <a:rPr b="0" dirty="0" err="1"/>
              <a:t>kanalików</a:t>
            </a:r>
            <a:r>
              <a:rPr b="0" dirty="0"/>
              <a:t>, </a:t>
            </a:r>
            <a:r>
              <a:rPr b="0" dirty="0" err="1"/>
              <a:t>dzięki</a:t>
            </a:r>
            <a:r>
              <a:rPr b="0" dirty="0"/>
              <a:t> </a:t>
            </a:r>
            <a:r>
              <a:rPr b="0" dirty="0" err="1"/>
              <a:t>którym</a:t>
            </a:r>
            <a:r>
              <a:rPr b="0" dirty="0"/>
              <a:t> </a:t>
            </a:r>
            <a:r>
              <a:rPr b="0" dirty="0" err="1"/>
              <a:t>składniki</a:t>
            </a:r>
            <a:r>
              <a:rPr b="0" dirty="0"/>
              <a:t> </a:t>
            </a:r>
            <a:r>
              <a:rPr b="0" dirty="0" err="1"/>
              <a:t>aktywne</a:t>
            </a:r>
            <a:r>
              <a:rPr b="0" dirty="0"/>
              <a:t> </a:t>
            </a:r>
            <a:r>
              <a:rPr b="0" dirty="0" err="1"/>
              <a:t>penetrują</a:t>
            </a:r>
            <a:r>
              <a:rPr b="0" dirty="0"/>
              <a:t> </a:t>
            </a:r>
            <a:r>
              <a:rPr b="0" dirty="0" err="1"/>
              <a:t>skórę</a:t>
            </a:r>
            <a:r>
              <a:rPr b="0" dirty="0"/>
              <a:t>, </a:t>
            </a:r>
            <a:r>
              <a:rPr b="0" dirty="0" err="1"/>
              <a:t>wspomagając</a:t>
            </a:r>
            <a:r>
              <a:rPr b="0" dirty="0"/>
              <a:t> </a:t>
            </a:r>
            <a:r>
              <a:rPr b="0" dirty="0" err="1"/>
              <a:t>rozjaśnianie</a:t>
            </a:r>
            <a:r>
              <a:rPr b="0" dirty="0"/>
              <a:t> </a:t>
            </a:r>
            <a:r>
              <a:rPr b="0" dirty="0" err="1"/>
              <a:t>ciemnych</a:t>
            </a:r>
            <a:r>
              <a:rPr b="0" dirty="0"/>
              <a:t> </a:t>
            </a:r>
            <a:r>
              <a:rPr b="0" dirty="0" err="1"/>
              <a:t>plam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Tranexamic Acid + Niacinamide</a:t>
            </a:r>
            <a:r>
              <a:rPr b="0" dirty="0"/>
              <a:t>: </a:t>
            </a:r>
            <a:r>
              <a:rPr b="0" dirty="0" err="1"/>
              <a:t>Silne</a:t>
            </a:r>
            <a:r>
              <a:rPr b="0" dirty="0"/>
              <a:t> </a:t>
            </a:r>
            <a:r>
              <a:rPr b="0" dirty="0" err="1"/>
              <a:t>składniki</a:t>
            </a:r>
            <a:r>
              <a:rPr b="0" dirty="0"/>
              <a:t> </a:t>
            </a:r>
            <a:r>
              <a:rPr b="0" dirty="0" err="1"/>
              <a:t>aktywne</a:t>
            </a:r>
            <a:r>
              <a:rPr b="0" dirty="0"/>
              <a:t> </a:t>
            </a:r>
            <a:r>
              <a:rPr b="0" dirty="0" err="1"/>
              <a:t>enkapsulowane</a:t>
            </a:r>
            <a:r>
              <a:rPr b="0" dirty="0"/>
              <a:t> w </a:t>
            </a:r>
            <a:r>
              <a:rPr b="0" dirty="0" err="1"/>
              <a:t>zaawansowanym</a:t>
            </a:r>
            <a:r>
              <a:rPr b="0" dirty="0"/>
              <a:t> </a:t>
            </a:r>
            <a:r>
              <a:rPr b="0" dirty="0" err="1"/>
              <a:t>systemie</a:t>
            </a:r>
            <a:r>
              <a:rPr b="0" dirty="0"/>
              <a:t> </a:t>
            </a:r>
            <a:r>
              <a:rPr b="0" dirty="0" err="1"/>
              <a:t>dostarczania</a:t>
            </a:r>
            <a:r>
              <a:rPr b="0" dirty="0"/>
              <a:t> </a:t>
            </a:r>
            <a:r>
              <a:rPr b="0" dirty="0" err="1"/>
              <a:t>redukują</a:t>
            </a:r>
            <a:r>
              <a:rPr b="0" dirty="0"/>
              <a:t> </a:t>
            </a:r>
            <a:r>
              <a:rPr b="0" dirty="0" err="1"/>
              <a:t>ciemne</a:t>
            </a:r>
            <a:r>
              <a:rPr b="0" dirty="0"/>
              <a:t> </a:t>
            </a:r>
            <a:r>
              <a:rPr b="0" dirty="0" err="1"/>
              <a:t>plamy</a:t>
            </a:r>
            <a:r>
              <a:rPr b="0" dirty="0"/>
              <a:t>, </a:t>
            </a:r>
            <a:r>
              <a:rPr b="0" dirty="0" err="1"/>
              <a:t>wyrównują</a:t>
            </a:r>
            <a:r>
              <a:rPr b="0" dirty="0"/>
              <a:t> </a:t>
            </a:r>
            <a:r>
              <a:rPr b="0" dirty="0" err="1"/>
              <a:t>koloryt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poprawiają</a:t>
            </a:r>
            <a:r>
              <a:rPr b="0" dirty="0"/>
              <a:t> </a:t>
            </a:r>
            <a:r>
              <a:rPr b="0" dirty="0" err="1"/>
              <a:t>jej</a:t>
            </a:r>
            <a:r>
              <a:rPr b="0" dirty="0"/>
              <a:t> </a:t>
            </a:r>
            <a:r>
              <a:rPr b="0" dirty="0" err="1"/>
              <a:t>ogólną</a:t>
            </a:r>
            <a:r>
              <a:rPr b="0" dirty="0"/>
              <a:t> </a:t>
            </a:r>
            <a:r>
              <a:rPr b="0" dirty="0" err="1"/>
              <a:t>promienność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Phytoplankton: </a:t>
            </a:r>
            <a:r>
              <a:rPr b="0" dirty="0"/>
              <a:t>Bogata w </a:t>
            </a:r>
            <a:r>
              <a:rPr b="0" dirty="0" err="1"/>
              <a:t>niezbędne</a:t>
            </a:r>
            <a:r>
              <a:rPr b="0" dirty="0"/>
              <a:t> </a:t>
            </a:r>
            <a:r>
              <a:rPr b="0" dirty="0" err="1"/>
              <a:t>składniki</a:t>
            </a:r>
            <a:r>
              <a:rPr b="0" dirty="0"/>
              <a:t> </a:t>
            </a:r>
            <a:r>
              <a:rPr b="0" dirty="0" err="1"/>
              <a:t>odżywcze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witaminy</a:t>
            </a:r>
            <a:r>
              <a:rPr b="0" dirty="0"/>
              <a:t>, aby </a:t>
            </a:r>
            <a:r>
              <a:rPr b="0" dirty="0" err="1"/>
              <a:t>uzupełnić</a:t>
            </a:r>
            <a:r>
              <a:rPr b="0" dirty="0"/>
              <a:t> </a:t>
            </a:r>
            <a:r>
              <a:rPr b="0" dirty="0" err="1"/>
              <a:t>niedobory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rozświetlić</a:t>
            </a:r>
            <a:r>
              <a:rPr b="0" dirty="0"/>
              <a:t> </a:t>
            </a:r>
            <a:r>
              <a:rPr b="0" dirty="0" err="1"/>
              <a:t>skórę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Aloe: </a:t>
            </a:r>
            <a:r>
              <a:rPr b="0" dirty="0" err="1"/>
              <a:t>Kojące</a:t>
            </a:r>
            <a:r>
              <a:rPr b="0" dirty="0"/>
              <a:t> </a:t>
            </a:r>
            <a:r>
              <a:rPr b="0" dirty="0" err="1"/>
              <a:t>nawilżenie</a:t>
            </a:r>
            <a:r>
              <a:rPr b="0" dirty="0"/>
              <a:t>. 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Botanical Complex:</a:t>
            </a:r>
            <a:r>
              <a:rPr b="0" dirty="0"/>
              <a:t> </a:t>
            </a:r>
            <a:r>
              <a:rPr b="0" dirty="0" err="1"/>
              <a:t>Korzeń</a:t>
            </a:r>
            <a:r>
              <a:rPr b="0" dirty="0"/>
              <a:t> </a:t>
            </a:r>
            <a:r>
              <a:rPr b="0" dirty="0" err="1"/>
              <a:t>lukrecji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ferment Aspergillus </a:t>
            </a:r>
            <a:r>
              <a:rPr b="0" dirty="0" err="1"/>
              <a:t>poprawiają</a:t>
            </a:r>
            <a:r>
              <a:rPr b="0" dirty="0"/>
              <a:t> </a:t>
            </a:r>
            <a:r>
              <a:rPr b="0" dirty="0" err="1"/>
              <a:t>promienność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Hyaluronic Acid: </a:t>
            </a:r>
            <a:r>
              <a:rPr b="0" dirty="0" err="1"/>
              <a:t>Uzupełniające</a:t>
            </a:r>
            <a:r>
              <a:rPr b="0" dirty="0"/>
              <a:t> </a:t>
            </a:r>
            <a:r>
              <a:rPr b="0" dirty="0" err="1"/>
              <a:t>nawilżenie</a:t>
            </a:r>
            <a:r>
              <a:rPr b="0" dirty="0"/>
              <a:t>.</a:t>
            </a:r>
          </a:p>
        </p:txBody>
      </p:sp>
      <p:sp>
        <p:nvSpPr>
          <p:cNvPr id="216" name="TextBox 4"/>
          <p:cNvSpPr txBox="1"/>
          <p:nvPr/>
        </p:nvSpPr>
        <p:spPr>
          <a:xfrm>
            <a:off x="2171199" y="1388263"/>
            <a:ext cx="9450532" cy="2031325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Specjalistyczny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 z </a:t>
            </a:r>
            <a:r>
              <a:rPr dirty="0" err="1"/>
              <a:t>zaawansowanym</a:t>
            </a:r>
            <a:r>
              <a:rPr dirty="0"/>
              <a:t> bio-</a:t>
            </a:r>
            <a:r>
              <a:rPr dirty="0" err="1"/>
              <a:t>mikronakłuwaniem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odnawia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poprawia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klarowność</a:t>
            </a:r>
            <a:r>
              <a:rPr dirty="0"/>
              <a:t>. </a:t>
            </a:r>
            <a:r>
              <a:rPr dirty="0" err="1"/>
              <a:t>Ułatwia</a:t>
            </a:r>
            <a:r>
              <a:rPr dirty="0"/>
              <a:t> </a:t>
            </a:r>
            <a:r>
              <a:rPr dirty="0" err="1"/>
              <a:t>wchłanianie</a:t>
            </a:r>
            <a:r>
              <a:rPr dirty="0"/>
              <a:t> </a:t>
            </a:r>
            <a:r>
              <a:rPr dirty="0" err="1"/>
              <a:t>składników</a:t>
            </a:r>
            <a:r>
              <a:rPr dirty="0"/>
              <a:t> </a:t>
            </a:r>
            <a:r>
              <a:rPr dirty="0" err="1"/>
              <a:t>aktywnych</a:t>
            </a:r>
            <a:r>
              <a:rPr dirty="0"/>
              <a:t>, </a:t>
            </a:r>
            <a:r>
              <a:rPr dirty="0" err="1"/>
              <a:t>zapewniając</a:t>
            </a:r>
            <a:r>
              <a:rPr dirty="0"/>
              <a:t> </a:t>
            </a:r>
            <a:r>
              <a:rPr dirty="0" err="1"/>
              <a:t>głębsze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szybsze</a:t>
            </a:r>
            <a:r>
              <a:rPr dirty="0"/>
              <a:t> </a:t>
            </a:r>
            <a:r>
              <a:rPr dirty="0" err="1"/>
              <a:t>efekty</a:t>
            </a:r>
            <a:r>
              <a:rPr dirty="0"/>
              <a:t>.</a:t>
            </a:r>
          </a:p>
          <a:p>
            <a:pPr algn="just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POLECANY:</a:t>
            </a:r>
          </a:p>
          <a:p>
            <a:pPr marL="304804" indent="-304804" algn="just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przebarwienia</a:t>
            </a:r>
            <a:endParaRPr dirty="0"/>
          </a:p>
          <a:p>
            <a:pPr marL="304804" indent="-304804" algn="just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Przebarwienia</a:t>
            </a:r>
            <a:r>
              <a:rPr dirty="0"/>
              <a:t> </a:t>
            </a:r>
            <a:r>
              <a:rPr dirty="0" err="1"/>
              <a:t>pozapalne</a:t>
            </a:r>
            <a:r>
              <a:rPr dirty="0"/>
              <a:t> (PIH)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blizny</a:t>
            </a:r>
            <a:endParaRPr dirty="0"/>
          </a:p>
          <a:p>
            <a:pPr marL="304804" indent="-304804" algn="just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stosowany</a:t>
            </a:r>
            <a:r>
              <a:rPr dirty="0"/>
              <a:t> </a:t>
            </a:r>
            <a:r>
              <a:rPr dirty="0" err="1"/>
              <a:t>również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słoneczne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dłoniach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ciele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5400000" flipH="1">
            <a:off x="5857746" y="275093"/>
            <a:ext cx="6858000" cy="6307814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extBox 12"/>
          <p:cNvSpPr txBox="1"/>
          <p:nvPr/>
        </p:nvSpPr>
        <p:spPr>
          <a:xfrm>
            <a:off x="4193211" y="985290"/>
            <a:ext cx="7769792" cy="5216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6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Najlepiej</a:t>
            </a:r>
            <a:r>
              <a:rPr sz="1600" dirty="0"/>
              <a:t> </a:t>
            </a:r>
            <a:r>
              <a:rPr sz="1600" dirty="0" err="1"/>
              <a:t>stosować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noc</a:t>
            </a:r>
            <a:r>
              <a:rPr sz="1600" dirty="0"/>
              <a:t>. </a:t>
            </a:r>
            <a:r>
              <a:rPr sz="1600" dirty="0" err="1"/>
              <a:t>Można</a:t>
            </a:r>
            <a:r>
              <a:rPr sz="1600" dirty="0"/>
              <a:t> </a:t>
            </a:r>
            <a:r>
              <a:rPr sz="1600" dirty="0" err="1"/>
              <a:t>aplikować</a:t>
            </a:r>
            <a:r>
              <a:rPr sz="1600" dirty="0"/>
              <a:t> </a:t>
            </a:r>
            <a:r>
              <a:rPr sz="1600" dirty="0" err="1"/>
              <a:t>przed</a:t>
            </a:r>
            <a:r>
              <a:rPr sz="1600" dirty="0"/>
              <a:t> </a:t>
            </a:r>
            <a:r>
              <a:rPr sz="1600" dirty="0" err="1"/>
              <a:t>lub</a:t>
            </a:r>
            <a:r>
              <a:rPr sz="1600" dirty="0"/>
              <a:t> po </a:t>
            </a:r>
            <a:r>
              <a:rPr sz="1600" dirty="0" err="1"/>
              <a:t>produktach</a:t>
            </a:r>
            <a:r>
              <a:rPr sz="1600" dirty="0"/>
              <a:t> z </a:t>
            </a:r>
            <a:r>
              <a:rPr sz="1600" dirty="0" err="1"/>
              <a:t>linii</a:t>
            </a:r>
            <a:r>
              <a:rPr sz="1600" dirty="0"/>
              <a:t> Luminosity, w </a:t>
            </a:r>
            <a:r>
              <a:rPr sz="1600" dirty="0" err="1"/>
              <a:t>zależności</a:t>
            </a:r>
            <a:r>
              <a:rPr sz="1600" dirty="0"/>
              <a:t> od </a:t>
            </a:r>
            <a:r>
              <a:rPr sz="1600" dirty="0" err="1"/>
              <a:t>typu</a:t>
            </a:r>
            <a:r>
              <a:rPr sz="1600" dirty="0"/>
              <a:t> </a:t>
            </a:r>
            <a:r>
              <a:rPr sz="1600" dirty="0" err="1"/>
              <a:t>skóry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potrzebnego</a:t>
            </a:r>
            <a:r>
              <a:rPr sz="1600" dirty="0"/>
              <a:t> </a:t>
            </a:r>
            <a:r>
              <a:rPr sz="1600" dirty="0" err="1"/>
              <a:t>działania</a:t>
            </a:r>
            <a:r>
              <a:rPr sz="1600" dirty="0"/>
              <a:t>.</a:t>
            </a:r>
          </a:p>
          <a:p>
            <a:pPr algn="just">
              <a:spcBef>
                <a:spcPts val="6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Trwałe</a:t>
            </a:r>
            <a:r>
              <a:rPr sz="1600" dirty="0"/>
              <a:t> </a:t>
            </a:r>
            <a:r>
              <a:rPr sz="1600" dirty="0" err="1"/>
              <a:t>ciemne</a:t>
            </a:r>
            <a:r>
              <a:rPr sz="1600" dirty="0"/>
              <a:t> </a:t>
            </a:r>
            <a:r>
              <a:rPr sz="1600" dirty="0" err="1"/>
              <a:t>przebarwienia</a:t>
            </a:r>
            <a:r>
              <a:rPr sz="1600" dirty="0"/>
              <a:t> </a:t>
            </a:r>
            <a:r>
              <a:rPr sz="1600" dirty="0" err="1"/>
              <a:t>lub</a:t>
            </a:r>
            <a:r>
              <a:rPr sz="1600" dirty="0"/>
              <a:t> </a:t>
            </a:r>
            <a:r>
              <a:rPr sz="1600" dirty="0" err="1"/>
              <a:t>ślady</a:t>
            </a:r>
            <a:r>
              <a:rPr sz="1600" dirty="0"/>
              <a:t> </a:t>
            </a:r>
            <a:r>
              <a:rPr sz="1600" dirty="0" err="1"/>
              <a:t>pozapalne</a:t>
            </a:r>
            <a:r>
              <a:rPr sz="1600" dirty="0"/>
              <a:t> (PIH): </a:t>
            </a:r>
            <a:r>
              <a:rPr sz="1600" b="0" dirty="0"/>
              <a:t>Po </a:t>
            </a:r>
            <a:r>
              <a:rPr sz="1600" b="0" dirty="0" err="1"/>
              <a:t>użyciu</a:t>
            </a:r>
            <a:r>
              <a:rPr sz="1600" b="0" dirty="0"/>
              <a:t> </a:t>
            </a:r>
            <a:r>
              <a:rPr sz="1600" b="0" dirty="0" err="1"/>
              <a:t>toniku</a:t>
            </a:r>
            <a:r>
              <a:rPr sz="1600" b="0" dirty="0"/>
              <a:t> </a:t>
            </a:r>
            <a:r>
              <a:rPr sz="1600" b="0" dirty="0" err="1"/>
              <a:t>nanieść</a:t>
            </a:r>
            <a:r>
              <a:rPr sz="1600" b="0" dirty="0"/>
              <a:t> „</a:t>
            </a:r>
            <a:r>
              <a:rPr sz="1600" b="0" dirty="0" err="1"/>
              <a:t>kropkę</a:t>
            </a:r>
            <a:r>
              <a:rPr sz="1600" b="0" dirty="0"/>
              <a:t>” </a:t>
            </a:r>
            <a:r>
              <a:rPr sz="1600" b="0" dirty="0" err="1"/>
              <a:t>bezpośrednio</a:t>
            </a:r>
            <a:r>
              <a:rPr sz="1600" b="0" dirty="0"/>
              <a:t> </a:t>
            </a:r>
            <a:r>
              <a:rPr sz="1600" b="0" dirty="0" err="1"/>
              <a:t>na</a:t>
            </a:r>
            <a:r>
              <a:rPr sz="1600" b="0" dirty="0"/>
              <a:t> </a:t>
            </a:r>
            <a:r>
              <a:rPr sz="1600" b="0" dirty="0" err="1"/>
              <a:t>ciemne</a:t>
            </a:r>
            <a:r>
              <a:rPr sz="1600" b="0" dirty="0"/>
              <a:t> </a:t>
            </a:r>
            <a:r>
              <a:rPr sz="1600" b="0" dirty="0" err="1"/>
              <a:t>plamy</a:t>
            </a:r>
            <a:r>
              <a:rPr sz="1600" b="0" dirty="0"/>
              <a:t> </a:t>
            </a:r>
            <a:r>
              <a:rPr sz="1600" b="0" dirty="0" err="1"/>
              <a:t>na</a:t>
            </a:r>
            <a:r>
              <a:rPr sz="1600" b="0" dirty="0"/>
              <a:t> </a:t>
            </a:r>
            <a:r>
              <a:rPr sz="1600" b="0" dirty="0" err="1"/>
              <a:t>noc</a:t>
            </a:r>
            <a:r>
              <a:rPr sz="1600" b="0" dirty="0"/>
              <a:t> 3–4 </a:t>
            </a:r>
            <a:r>
              <a:rPr sz="1600" b="0" dirty="0" err="1"/>
              <a:t>razy</a:t>
            </a:r>
            <a:r>
              <a:rPr sz="1600" b="0" dirty="0"/>
              <a:t> w </a:t>
            </a:r>
            <a:r>
              <a:rPr sz="1600" b="0" dirty="0" err="1"/>
              <a:t>tygodniu</a:t>
            </a:r>
            <a:r>
              <a:rPr sz="1600" b="0" dirty="0"/>
              <a:t> </a:t>
            </a:r>
            <a:r>
              <a:rPr sz="1600" b="0" dirty="0" err="1"/>
              <a:t>i</a:t>
            </a:r>
            <a:r>
              <a:rPr sz="1600" b="0" dirty="0"/>
              <a:t> </a:t>
            </a:r>
            <a:r>
              <a:rPr sz="1600" b="0" dirty="0" err="1"/>
              <a:t>delikatnie</a:t>
            </a:r>
            <a:r>
              <a:rPr sz="1600" b="0" dirty="0"/>
              <a:t> </a:t>
            </a:r>
            <a:r>
              <a:rPr sz="1600" b="0" dirty="0" err="1"/>
              <a:t>wmasować</a:t>
            </a:r>
            <a:r>
              <a:rPr sz="1600" b="0" dirty="0"/>
              <a:t> </a:t>
            </a:r>
            <a:r>
              <a:rPr sz="1600" b="0" dirty="0" err="1"/>
              <a:t>aż</a:t>
            </a:r>
            <a:r>
              <a:rPr sz="1600" b="0" dirty="0"/>
              <a:t> do </a:t>
            </a:r>
            <a:r>
              <a:rPr sz="1600" b="0" dirty="0" err="1"/>
              <a:t>wchłonięcia</a:t>
            </a:r>
            <a:r>
              <a:rPr sz="1600" b="0" dirty="0"/>
              <a:t>. </a:t>
            </a:r>
            <a:r>
              <a:rPr sz="1600" b="0" dirty="0" err="1"/>
              <a:t>Następnie</a:t>
            </a:r>
            <a:r>
              <a:rPr sz="1600" b="0" dirty="0"/>
              <a:t> </a:t>
            </a:r>
            <a:r>
              <a:rPr sz="1600" b="0" dirty="0" err="1"/>
              <a:t>kontynuować</a:t>
            </a:r>
            <a:r>
              <a:rPr sz="1600" b="0" dirty="0"/>
              <a:t> </a:t>
            </a:r>
            <a:r>
              <a:rPr sz="1600" b="0" dirty="0" err="1"/>
              <a:t>aplikację</a:t>
            </a:r>
            <a:r>
              <a:rPr sz="1600" b="0" dirty="0"/>
              <a:t> serum </a:t>
            </a:r>
            <a:r>
              <a:rPr sz="1600" b="0" dirty="0" err="1"/>
              <a:t>lub</a:t>
            </a:r>
            <a:r>
              <a:rPr sz="1600" b="0" dirty="0"/>
              <a:t> </a:t>
            </a:r>
            <a:r>
              <a:rPr sz="1600" b="0" dirty="0" err="1"/>
              <a:t>kremu</a:t>
            </a:r>
            <a:r>
              <a:rPr sz="1600" b="0" dirty="0"/>
              <a:t> </a:t>
            </a:r>
            <a:r>
              <a:rPr sz="1600" b="0" dirty="0" err="1"/>
              <a:t>na</a:t>
            </a:r>
            <a:r>
              <a:rPr sz="1600" b="0" dirty="0"/>
              <a:t> </a:t>
            </a:r>
            <a:r>
              <a:rPr sz="1600" b="0" dirty="0" err="1"/>
              <a:t>noc</a:t>
            </a:r>
            <a:r>
              <a:rPr sz="1600" b="0" dirty="0"/>
              <a:t>.</a:t>
            </a:r>
          </a:p>
          <a:p>
            <a:pPr algn="just">
              <a:spcBef>
                <a:spcPts val="6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Delikatna</a:t>
            </a:r>
            <a:r>
              <a:rPr sz="1600" dirty="0"/>
              <a:t>, </a:t>
            </a:r>
            <a:r>
              <a:rPr sz="1600" dirty="0" err="1"/>
              <a:t>cieńsza</a:t>
            </a:r>
            <a:r>
              <a:rPr sz="1600" dirty="0"/>
              <a:t> </a:t>
            </a:r>
            <a:r>
              <a:rPr sz="1600" dirty="0" err="1"/>
              <a:t>skóra</a:t>
            </a:r>
            <a:r>
              <a:rPr sz="1600" b="0" dirty="0"/>
              <a:t>: </a:t>
            </a:r>
            <a:r>
              <a:rPr sz="1600" b="0" dirty="0" err="1"/>
              <a:t>Stosować</a:t>
            </a:r>
            <a:r>
              <a:rPr sz="1600" b="0" dirty="0"/>
              <a:t> po </a:t>
            </a:r>
            <a:r>
              <a:rPr sz="1600" b="0" dirty="0" err="1"/>
              <a:t>nałożeniu</a:t>
            </a:r>
            <a:r>
              <a:rPr sz="1600" b="0" dirty="0"/>
              <a:t> serum </a:t>
            </a:r>
            <a:r>
              <a:rPr sz="1600" b="0" dirty="0" err="1"/>
              <a:t>lub</a:t>
            </a:r>
            <a:r>
              <a:rPr sz="1600" b="0" dirty="0"/>
              <a:t> </a:t>
            </a:r>
            <a:r>
              <a:rPr sz="1600" b="0" dirty="0" err="1"/>
              <a:t>kremu</a:t>
            </a:r>
            <a:r>
              <a:rPr sz="1600" b="0" dirty="0"/>
              <a:t> </a:t>
            </a:r>
            <a:r>
              <a:rPr sz="1600" b="0" dirty="0" err="1"/>
              <a:t>na</a:t>
            </a:r>
            <a:r>
              <a:rPr sz="1600" b="0" dirty="0"/>
              <a:t> </a:t>
            </a:r>
            <a:r>
              <a:rPr sz="1600" b="0" dirty="0" err="1"/>
              <a:t>noc</a:t>
            </a:r>
            <a:r>
              <a:rPr sz="1600" b="0" dirty="0"/>
              <a:t>, </a:t>
            </a:r>
            <a:r>
              <a:rPr sz="1600" b="0" dirty="0" err="1"/>
              <a:t>bezpośrednio</a:t>
            </a:r>
            <a:r>
              <a:rPr sz="1600" b="0" dirty="0"/>
              <a:t> </a:t>
            </a:r>
            <a:r>
              <a:rPr sz="1600" b="0" dirty="0" err="1"/>
              <a:t>na</a:t>
            </a:r>
            <a:r>
              <a:rPr sz="1600" b="0" dirty="0"/>
              <a:t> </a:t>
            </a:r>
            <a:r>
              <a:rPr sz="1600" b="0" dirty="0" err="1"/>
              <a:t>ciemne</a:t>
            </a:r>
            <a:r>
              <a:rPr sz="1600" b="0" dirty="0"/>
              <a:t> </a:t>
            </a:r>
            <a:r>
              <a:rPr sz="1600" b="0" dirty="0" err="1"/>
              <a:t>przebarwienia</a:t>
            </a:r>
            <a:r>
              <a:rPr sz="1600" b="0" dirty="0"/>
              <a:t>, </a:t>
            </a:r>
            <a:r>
              <a:rPr sz="1600" b="0" dirty="0" err="1"/>
              <a:t>delikatnie</a:t>
            </a:r>
            <a:r>
              <a:rPr sz="1600" b="0" dirty="0"/>
              <a:t> </a:t>
            </a:r>
            <a:r>
              <a:rPr sz="1600" b="0" dirty="0" err="1"/>
              <a:t>wmasowując</a:t>
            </a:r>
            <a:r>
              <a:rPr sz="1600" b="0" dirty="0"/>
              <a:t> </a:t>
            </a:r>
            <a:r>
              <a:rPr sz="1600" b="0" dirty="0" err="1"/>
              <a:t>aż</a:t>
            </a:r>
            <a:r>
              <a:rPr sz="1600" b="0" dirty="0"/>
              <a:t> do </a:t>
            </a:r>
            <a:r>
              <a:rPr sz="1600" b="0" dirty="0" err="1"/>
              <a:t>wchłonięcia</a:t>
            </a:r>
            <a:r>
              <a:rPr sz="1600" b="0" dirty="0"/>
              <a:t>.</a:t>
            </a:r>
            <a:endParaRPr lang="pl-PL" sz="1600" b="0" dirty="0"/>
          </a:p>
          <a:p>
            <a:pPr algn="just">
              <a:spcBef>
                <a:spcPts val="600"/>
              </a:spcBef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600" b="0" dirty="0"/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w </a:t>
            </a:r>
            <a:r>
              <a:rPr dirty="0" err="1"/>
              <a:t>okolicach</a:t>
            </a:r>
            <a:r>
              <a:rPr dirty="0"/>
              <a:t> </a:t>
            </a:r>
            <a:r>
              <a:rPr dirty="0" err="1"/>
              <a:t>oczu</a:t>
            </a:r>
            <a:r>
              <a:rPr dirty="0"/>
              <a:t>.</a:t>
            </a:r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Możliwe</a:t>
            </a:r>
            <a:r>
              <a:rPr dirty="0"/>
              <a:t> </a:t>
            </a:r>
            <a:r>
              <a:rPr dirty="0" err="1"/>
              <a:t>uczucie</a:t>
            </a:r>
            <a:r>
              <a:rPr dirty="0"/>
              <a:t> </a:t>
            </a:r>
            <a:r>
              <a:rPr dirty="0" err="1"/>
              <a:t>mrowienia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działają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obszary</a:t>
            </a:r>
            <a:r>
              <a:rPr dirty="0"/>
              <a:t> </a:t>
            </a:r>
            <a:r>
              <a:rPr dirty="0" err="1"/>
              <a:t>przebarwione</a:t>
            </a:r>
            <a:r>
              <a:rPr dirty="0"/>
              <a:t>. </a:t>
            </a:r>
            <a:br>
              <a:rPr lang="pl-PL" dirty="0"/>
            </a:br>
            <a:r>
              <a:rPr dirty="0"/>
              <a:t>U </a:t>
            </a:r>
            <a:r>
              <a:rPr dirty="0" err="1"/>
              <a:t>niektórych</a:t>
            </a:r>
            <a:r>
              <a:rPr dirty="0"/>
              <a:t> </a:t>
            </a:r>
            <a:r>
              <a:rPr dirty="0" err="1"/>
              <a:t>typów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wystąpić</a:t>
            </a:r>
            <a:r>
              <a:rPr dirty="0"/>
              <a:t> </a:t>
            </a:r>
            <a:r>
              <a:rPr dirty="0" err="1"/>
              <a:t>tymczasowe</a:t>
            </a:r>
            <a:r>
              <a:rPr dirty="0"/>
              <a:t> </a:t>
            </a:r>
            <a:r>
              <a:rPr dirty="0" err="1"/>
              <a:t>zaczerwienienie</a:t>
            </a:r>
            <a:r>
              <a:rPr dirty="0"/>
              <a:t>.</a:t>
            </a:r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razem</a:t>
            </a:r>
            <a:r>
              <a:rPr dirty="0"/>
              <a:t> z </a:t>
            </a:r>
            <a:r>
              <a:rPr dirty="0" err="1"/>
              <a:t>urządzeniami</a:t>
            </a:r>
            <a:r>
              <a:rPr dirty="0"/>
              <a:t> do </a:t>
            </a:r>
            <a:r>
              <a:rPr dirty="0" err="1"/>
              <a:t>mikronakłuwania</a:t>
            </a:r>
            <a:r>
              <a:rPr dirty="0"/>
              <a:t> ani </a:t>
            </a:r>
            <a:r>
              <a:rPr dirty="0" err="1"/>
              <a:t>jednocześnie</a:t>
            </a:r>
            <a:r>
              <a:rPr dirty="0"/>
              <a:t> </a:t>
            </a:r>
            <a:br>
              <a:rPr lang="pl-PL" dirty="0"/>
            </a:br>
            <a:r>
              <a:rPr dirty="0"/>
              <a:t>z </a:t>
            </a:r>
            <a:r>
              <a:rPr dirty="0" err="1"/>
              <a:t>produktami</a:t>
            </a:r>
            <a:r>
              <a:rPr dirty="0"/>
              <a:t> </a:t>
            </a:r>
            <a:r>
              <a:rPr dirty="0" err="1"/>
              <a:t>zawierającymi</a:t>
            </a:r>
            <a:r>
              <a:rPr dirty="0"/>
              <a:t> retinol.</a:t>
            </a:r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uszkodzoną</a:t>
            </a:r>
            <a:r>
              <a:rPr dirty="0"/>
              <a:t>, </a:t>
            </a:r>
            <a:r>
              <a:rPr dirty="0" err="1"/>
              <a:t>poparzoną</a:t>
            </a:r>
            <a:r>
              <a:rPr dirty="0"/>
              <a:t> </a:t>
            </a:r>
            <a:r>
              <a:rPr dirty="0" err="1"/>
              <a:t>słonecznie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podrażnioną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.</a:t>
            </a:r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najlepszych</a:t>
            </a:r>
            <a:r>
              <a:rPr dirty="0"/>
              <a:t> </a:t>
            </a:r>
            <a:r>
              <a:rPr dirty="0" err="1"/>
              <a:t>efektów</a:t>
            </a:r>
            <a:r>
              <a:rPr dirty="0"/>
              <a:t>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razem</a:t>
            </a:r>
            <a:r>
              <a:rPr dirty="0"/>
              <a:t> z </a:t>
            </a:r>
            <a:r>
              <a:rPr dirty="0" err="1"/>
              <a:t>innymi</a:t>
            </a:r>
            <a:r>
              <a:rPr dirty="0"/>
              <a:t> </a:t>
            </a:r>
            <a:r>
              <a:rPr dirty="0" err="1"/>
              <a:t>produktami</a:t>
            </a:r>
            <a:r>
              <a:rPr dirty="0"/>
              <a:t> z </a:t>
            </a:r>
            <a:r>
              <a:rPr dirty="0" err="1"/>
              <a:t>linii</a:t>
            </a:r>
            <a:r>
              <a:rPr dirty="0"/>
              <a:t> Luminosity.</a:t>
            </a:r>
          </a:p>
          <a:p>
            <a:pPr marL="304803" indent="-304803" algn="just">
              <a:spcBef>
                <a:spcPts val="600"/>
              </a:spcBef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Unikać</a:t>
            </a:r>
            <a:r>
              <a:rPr dirty="0"/>
              <a:t> </a:t>
            </a:r>
            <a:r>
              <a:rPr dirty="0" err="1"/>
              <a:t>ekspozycji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promieniowanie</a:t>
            </a:r>
            <a:r>
              <a:rPr dirty="0"/>
              <a:t> UV. </a:t>
            </a:r>
            <a:r>
              <a:rPr dirty="0" err="1"/>
              <a:t>Następnego</a:t>
            </a:r>
            <a:r>
              <a:rPr dirty="0"/>
              <a:t> </a:t>
            </a:r>
            <a:r>
              <a:rPr dirty="0" err="1"/>
              <a:t>dnia</a:t>
            </a:r>
            <a:r>
              <a:rPr dirty="0"/>
              <a:t> </a:t>
            </a:r>
            <a:r>
              <a:rPr dirty="0" err="1"/>
              <a:t>zawsze</a:t>
            </a:r>
            <a:r>
              <a:rPr dirty="0"/>
              <a:t> </a:t>
            </a:r>
            <a:r>
              <a:rPr dirty="0" err="1"/>
              <a:t>stosować</a:t>
            </a:r>
            <a:r>
              <a:rPr dirty="0"/>
              <a:t> SPF50.</a:t>
            </a:r>
          </a:p>
        </p:txBody>
      </p:sp>
      <p:pic>
        <p:nvPicPr>
          <p:cNvPr id="220" name="Picture 4" descr="Picture 4"/>
          <p:cNvPicPr>
            <a:picLocks noChangeAspect="1"/>
          </p:cNvPicPr>
          <p:nvPr/>
        </p:nvPicPr>
        <p:blipFill>
          <a:blip r:embed="rId3"/>
          <a:srcRect l="16470" t="4733" r="1987"/>
          <a:stretch>
            <a:fillRect/>
          </a:stretch>
        </p:blipFill>
        <p:spPr>
          <a:xfrm>
            <a:off x="0" y="11951"/>
            <a:ext cx="3913415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TextBox 13"/>
          <p:cNvSpPr txBox="1"/>
          <p:nvPr/>
        </p:nvSpPr>
        <p:spPr>
          <a:xfrm>
            <a:off x="3959133" y="329498"/>
            <a:ext cx="823794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JAK UŻYWAĆ</a:t>
            </a:r>
            <a:r>
              <a:rPr lang="pl-PL" dirty="0"/>
              <a:t>?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4" descr="Picture 4"/>
          <p:cNvPicPr>
            <a:picLocks noChangeAspect="1"/>
          </p:cNvPicPr>
          <p:nvPr/>
        </p:nvPicPr>
        <p:blipFill>
          <a:blip r:embed="rId2"/>
          <a:srcRect l="52960" r="265"/>
          <a:stretch>
            <a:fillRect/>
          </a:stretch>
        </p:blipFill>
        <p:spPr>
          <a:xfrm>
            <a:off x="6279215" y="526931"/>
            <a:ext cx="5371298" cy="5675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Picture 1" descr="Picture 1"/>
          <p:cNvPicPr>
            <a:picLocks noChangeAspect="1"/>
          </p:cNvPicPr>
          <p:nvPr/>
        </p:nvPicPr>
        <p:blipFill>
          <a:blip r:embed="rId2"/>
          <a:srcRect r="52376"/>
          <a:stretch>
            <a:fillRect/>
          </a:stretch>
        </p:blipFill>
        <p:spPr>
          <a:xfrm>
            <a:off x="452865" y="535993"/>
            <a:ext cx="5459921" cy="5666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061654" y="5727655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5400000" flipH="1">
            <a:off x="4952957" y="-629698"/>
            <a:ext cx="6858000" cy="8117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3"/>
          <a:srcRect l="14298" t="5177" r="2323" b="5371"/>
          <a:stretch>
            <a:fillRect/>
          </a:stretch>
        </p:blipFill>
        <p:spPr>
          <a:xfrm>
            <a:off x="-1" y="0"/>
            <a:ext cx="4323262" cy="6902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TextBox 4"/>
          <p:cNvSpPr txBox="1"/>
          <p:nvPr/>
        </p:nvSpPr>
        <p:spPr>
          <a:xfrm>
            <a:off x="4414701" y="680516"/>
            <a:ext cx="8025954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7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DEDYKOWANA PIELĘGNACJA DOMOWA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</p:txBody>
      </p:sp>
      <p:sp>
        <p:nvSpPr>
          <p:cNvPr id="232" name="TextBox 6"/>
          <p:cNvSpPr txBox="1"/>
          <p:nvPr/>
        </p:nvSpPr>
        <p:spPr>
          <a:xfrm>
            <a:off x="4767830" y="1404289"/>
            <a:ext cx="7316380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Produkty</a:t>
            </a:r>
            <a:r>
              <a:rPr dirty="0"/>
              <a:t> z </a:t>
            </a:r>
            <a:r>
              <a:rPr dirty="0" err="1"/>
              <a:t>linii</a:t>
            </a:r>
            <a:r>
              <a:rPr dirty="0"/>
              <a:t> Luminosity </a:t>
            </a:r>
            <a:r>
              <a:rPr dirty="0" err="1"/>
              <a:t>można</a:t>
            </a:r>
            <a:r>
              <a:rPr dirty="0"/>
              <a:t> </a:t>
            </a:r>
            <a:r>
              <a:rPr dirty="0" err="1"/>
              <a:t>łączyć</a:t>
            </a:r>
            <a:r>
              <a:rPr dirty="0"/>
              <a:t> z </a:t>
            </a:r>
            <a:r>
              <a:rPr dirty="0" err="1"/>
              <a:t>innymi</a:t>
            </a:r>
            <a:r>
              <a:rPr dirty="0"/>
              <a:t> </a:t>
            </a:r>
            <a:r>
              <a:rPr dirty="0" err="1"/>
              <a:t>produktami</a:t>
            </a:r>
            <a:r>
              <a:rPr dirty="0"/>
              <a:t> Anesi Lab. </a:t>
            </a:r>
            <a:r>
              <a:rPr dirty="0" err="1"/>
              <a:t>Dostosuj</a:t>
            </a:r>
            <a:r>
              <a:rPr dirty="0"/>
              <a:t> </a:t>
            </a:r>
            <a:r>
              <a:rPr dirty="0" err="1"/>
              <a:t>pielęgnację</a:t>
            </a:r>
            <a:r>
              <a:rPr dirty="0"/>
              <a:t> do </a:t>
            </a:r>
            <a:r>
              <a:rPr dirty="0" err="1"/>
              <a:t>typu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potrzeb</a:t>
            </a:r>
            <a:r>
              <a:rPr dirty="0"/>
              <a:t>.</a:t>
            </a:r>
          </a:p>
        </p:txBody>
      </p:sp>
      <p:pic>
        <p:nvPicPr>
          <p:cNvPr id="233" name="Picture 8" descr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584" y="3104224"/>
            <a:ext cx="1902701" cy="2762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11" descr="Picture 11"/>
          <p:cNvPicPr>
            <a:picLocks noChangeAspect="1"/>
          </p:cNvPicPr>
          <p:nvPr/>
        </p:nvPicPr>
        <p:blipFill>
          <a:blip r:embed="rId6"/>
          <a:srcRect l="18675" t="24248" r="4956" b="4792"/>
          <a:stretch>
            <a:fillRect/>
          </a:stretch>
        </p:blipFill>
        <p:spPr>
          <a:xfrm>
            <a:off x="8166388" y="3451388"/>
            <a:ext cx="3115372" cy="2318944"/>
          </a:xfrm>
          <a:prstGeom prst="rect">
            <a:avLst/>
          </a:prstGeom>
          <a:ln w="12700">
            <a:miter lim="400000"/>
          </a:ln>
          <a:effectLst>
            <a:reflection stA="2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5400000" flipH="1">
            <a:off x="5857746" y="275093"/>
            <a:ext cx="6858000" cy="6307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TextBox 9"/>
          <p:cNvSpPr txBox="1"/>
          <p:nvPr/>
        </p:nvSpPr>
        <p:spPr>
          <a:xfrm>
            <a:off x="5405802" y="2225702"/>
            <a:ext cx="6491230" cy="342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50000"/>
              </a:lnSpc>
              <a:defRPr sz="2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Zaawansowany</a:t>
            </a:r>
            <a:r>
              <a:rPr dirty="0"/>
              <a:t>, </a:t>
            </a:r>
            <a:r>
              <a:rPr dirty="0" err="1"/>
              <a:t>specjalistyczny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twarz</a:t>
            </a:r>
            <a:r>
              <a:rPr dirty="0"/>
              <a:t>, </a:t>
            </a:r>
            <a:r>
              <a:rPr dirty="0" err="1"/>
              <a:t>ukierunkowany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redukcję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.</a:t>
            </a:r>
            <a:br>
              <a:rPr dirty="0"/>
            </a:br>
            <a:r>
              <a:rPr b="1" dirty="0" err="1"/>
              <a:t>Biomikronakłuwanie</a:t>
            </a:r>
            <a:r>
              <a:rPr dirty="0"/>
              <a:t> z </a:t>
            </a:r>
            <a:r>
              <a:rPr dirty="0" err="1"/>
              <a:t>zastosowaniem</a:t>
            </a:r>
            <a:r>
              <a:rPr dirty="0"/>
              <a:t> </a:t>
            </a:r>
            <a:r>
              <a:rPr dirty="0" err="1"/>
              <a:t>sprawdzonych</a:t>
            </a:r>
            <a:r>
              <a:rPr dirty="0"/>
              <a:t> </a:t>
            </a:r>
            <a:r>
              <a:rPr dirty="0" err="1"/>
              <a:t>inhibitorów</a:t>
            </a:r>
            <a:r>
              <a:rPr dirty="0"/>
              <a:t> </a:t>
            </a:r>
            <a:r>
              <a:rPr dirty="0" err="1"/>
              <a:t>melaniny</a:t>
            </a:r>
            <a:r>
              <a:rPr dirty="0"/>
              <a:t> </a:t>
            </a:r>
            <a:r>
              <a:rPr dirty="0" err="1"/>
              <a:t>rozjaśnia</a:t>
            </a:r>
            <a:r>
              <a:rPr dirty="0"/>
              <a:t> </a:t>
            </a: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, </a:t>
            </a:r>
            <a:r>
              <a:rPr dirty="0" err="1"/>
              <a:t>wyrównuje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wspomaga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regenerację</a:t>
            </a:r>
            <a:r>
              <a:rPr dirty="0"/>
              <a:t>, </a:t>
            </a:r>
            <a:r>
              <a:rPr dirty="0" err="1"/>
              <a:t>przywracając</a:t>
            </a:r>
            <a:r>
              <a:rPr dirty="0"/>
              <a:t> </a:t>
            </a:r>
            <a:r>
              <a:rPr dirty="0" err="1"/>
              <a:t>promienny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jednolity</a:t>
            </a:r>
            <a:r>
              <a:rPr dirty="0"/>
              <a:t> </a:t>
            </a:r>
            <a:r>
              <a:rPr dirty="0" err="1"/>
              <a:t>wygląd</a:t>
            </a:r>
            <a:r>
              <a:rPr dirty="0"/>
              <a:t> </a:t>
            </a:r>
            <a:r>
              <a:rPr dirty="0" err="1"/>
              <a:t>cery</a:t>
            </a:r>
            <a:r>
              <a:rPr dirty="0"/>
              <a:t>.</a:t>
            </a:r>
          </a:p>
        </p:txBody>
      </p:sp>
      <p:sp>
        <p:nvSpPr>
          <p:cNvPr id="239" name="TextBox 1"/>
          <p:cNvSpPr txBox="1"/>
          <p:nvPr/>
        </p:nvSpPr>
        <p:spPr>
          <a:xfrm>
            <a:off x="4583985" y="701240"/>
            <a:ext cx="7528562" cy="1312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LUMINOSITY </a:t>
            </a:r>
            <a:endParaRPr lang="pl-PL" dirty="0"/>
          </a:p>
          <a:p>
            <a:r>
              <a:rPr dirty="0"/>
              <a:t>MELABRIGHT TREATMENT </a:t>
            </a:r>
          </a:p>
        </p:txBody>
      </p:sp>
      <p:pic>
        <p:nvPicPr>
          <p:cNvPr id="240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83985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4" descr="Picture 4"/>
          <p:cNvPicPr>
            <a:picLocks noChangeAspect="1"/>
          </p:cNvPicPr>
          <p:nvPr/>
        </p:nvPicPr>
        <p:blipFill>
          <a:blip r:embed="rId2"/>
          <a:srcRect l="22910" t="9821" r="30556"/>
          <a:stretch>
            <a:fillRect/>
          </a:stretch>
        </p:blipFill>
        <p:spPr>
          <a:xfrm flipH="1">
            <a:off x="5388208" y="0"/>
            <a:ext cx="6803792" cy="6846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icture 6" descr="Picture 6"/>
          <p:cNvPicPr>
            <a:picLocks noChangeAspect="1"/>
          </p:cNvPicPr>
          <p:nvPr/>
        </p:nvPicPr>
        <p:blipFill>
          <a:blip r:embed="rId3">
            <a:alphaModFix amt="85000"/>
          </a:blip>
          <a:srcRect b="868"/>
          <a:stretch>
            <a:fillRect/>
          </a:stretch>
        </p:blipFill>
        <p:spPr>
          <a:xfrm>
            <a:off x="2964780" y="1837853"/>
            <a:ext cx="1555382" cy="4482779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44" name="TextBox 2"/>
          <p:cNvSpPr txBox="1"/>
          <p:nvPr/>
        </p:nvSpPr>
        <p:spPr>
          <a:xfrm>
            <a:off x="45719" y="456691"/>
            <a:ext cx="12100562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PRODUKTY PROFES</a:t>
            </a:r>
            <a:r>
              <a:rPr lang="pl-PL" dirty="0"/>
              <a:t>J</a:t>
            </a:r>
            <a:r>
              <a:rPr dirty="0"/>
              <a:t>ONALNE </a:t>
            </a:r>
          </a:p>
        </p:txBody>
      </p:sp>
      <p:pic>
        <p:nvPicPr>
          <p:cNvPr id="24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61654" y="5716465"/>
            <a:ext cx="655791" cy="1604901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TextBox 3"/>
          <p:cNvSpPr txBox="1"/>
          <p:nvPr/>
        </p:nvSpPr>
        <p:spPr>
          <a:xfrm>
            <a:off x="5388209" y="4397142"/>
            <a:ext cx="6038763" cy="1354217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SPF50+ PROTECTION CREAM 110ml  </a:t>
            </a:r>
          </a:p>
          <a:p>
            <a:pPr algn="just"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(taki sam produkt w wersji detalicznej) </a:t>
            </a:r>
          </a:p>
          <a:p>
            <a:pPr algn="just">
              <a:spcBef>
                <a:spcPts val="6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Chroni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zapobiega</a:t>
            </a:r>
            <a:r>
              <a:rPr dirty="0"/>
              <a:t> </a:t>
            </a:r>
            <a:r>
              <a:rPr dirty="0" err="1"/>
              <a:t>powstawaniu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.</a:t>
            </a:r>
          </a:p>
          <a:p>
            <a:pPr algn="just">
              <a:spcBef>
                <a:spcPts val="6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zakończenie</a:t>
            </a:r>
            <a:r>
              <a:rPr dirty="0"/>
              <a:t> </a:t>
            </a:r>
            <a:r>
              <a:rPr dirty="0" err="1"/>
              <a:t>zabiegów</a:t>
            </a:r>
            <a:r>
              <a:rPr dirty="0"/>
              <a:t>.</a:t>
            </a:r>
          </a:p>
        </p:txBody>
      </p:sp>
      <p:sp>
        <p:nvSpPr>
          <p:cNvPr id="247" name="TextBox 5"/>
          <p:cNvSpPr txBox="1"/>
          <p:nvPr/>
        </p:nvSpPr>
        <p:spPr>
          <a:xfrm>
            <a:off x="5388209" y="2491140"/>
            <a:ext cx="6038763" cy="163121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BRIGTHENING TONER 500ml </a:t>
            </a:r>
          </a:p>
          <a:p>
            <a:pPr algn="just"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(</a:t>
            </a:r>
            <a:r>
              <a:rPr lang="pl-PL" dirty="0"/>
              <a:t>taki sam produkt w wersji detalicznej</a:t>
            </a:r>
            <a:r>
              <a:rPr dirty="0"/>
              <a:t>) </a:t>
            </a:r>
          </a:p>
          <a:p>
            <a:pPr algn="just">
              <a:spcBef>
                <a:spcPts val="6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Poprawia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algn="just">
              <a:spcBef>
                <a:spcPts val="6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Wyrównuje</a:t>
            </a:r>
            <a:r>
              <a:rPr dirty="0"/>
              <a:t> pH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przygotowuje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 do </a:t>
            </a:r>
            <a:r>
              <a:rPr dirty="0" err="1"/>
              <a:t>aplikacji</a:t>
            </a:r>
            <a:r>
              <a:rPr dirty="0"/>
              <a:t> </a:t>
            </a:r>
            <a:r>
              <a:rPr dirty="0" err="1"/>
              <a:t>kolejnych</a:t>
            </a:r>
            <a:r>
              <a:rPr dirty="0"/>
              <a:t> </a:t>
            </a:r>
            <a:r>
              <a:rPr dirty="0" err="1"/>
              <a:t>produktów</a:t>
            </a:r>
            <a:r>
              <a:rPr dirty="0"/>
              <a:t>.</a:t>
            </a:r>
          </a:p>
        </p:txBody>
      </p:sp>
      <p:pic>
        <p:nvPicPr>
          <p:cNvPr id="248" name="Picture 8" descr="Picture 8"/>
          <p:cNvPicPr>
            <a:picLocks noChangeAspect="1"/>
          </p:cNvPicPr>
          <p:nvPr/>
        </p:nvPicPr>
        <p:blipFill>
          <a:blip r:embed="rId5"/>
          <a:srcRect b="1696"/>
          <a:stretch>
            <a:fillRect/>
          </a:stretch>
        </p:blipFill>
        <p:spPr>
          <a:xfrm>
            <a:off x="304920" y="1131586"/>
            <a:ext cx="2596446" cy="5189047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" descr="Picture 2"/>
          <p:cNvPicPr>
            <a:picLocks noChangeAspect="1"/>
          </p:cNvPicPr>
          <p:nvPr/>
        </p:nvPicPr>
        <p:blipFill>
          <a:blip r:embed="rId2"/>
          <a:srcRect l="86" t="13237" r="9193" b="10341"/>
          <a:stretch>
            <a:fillRect/>
          </a:stretch>
        </p:blipFill>
        <p:spPr>
          <a:xfrm>
            <a:off x="-12840" y="4029"/>
            <a:ext cx="12204841" cy="6853972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TextBox 9"/>
          <p:cNvSpPr txBox="1"/>
          <p:nvPr/>
        </p:nvSpPr>
        <p:spPr>
          <a:xfrm>
            <a:off x="124542" y="393086"/>
            <a:ext cx="3088987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MELABRIGHT </a:t>
            </a:r>
          </a:p>
          <a:p>
            <a:pPr algn="ctr"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TREATMENT KIT</a:t>
            </a:r>
          </a:p>
        </p:txBody>
      </p:sp>
      <p:sp>
        <p:nvSpPr>
          <p:cNvPr id="252" name="TextBox 12"/>
          <p:cNvSpPr txBox="1"/>
          <p:nvPr/>
        </p:nvSpPr>
        <p:spPr>
          <a:xfrm>
            <a:off x="255121" y="1865642"/>
            <a:ext cx="3500802" cy="4154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buSzPct val="100000"/>
              <a:buChar char="▪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Resurface Peel                      </a:t>
            </a:r>
            <a:r>
              <a:rPr sz="1800" dirty="0"/>
              <a:t>(</a:t>
            </a:r>
            <a:r>
              <a:rPr lang="pl-PL" sz="1800" b="0" dirty="0"/>
              <a:t>Produkt tylko profesjonalny</a:t>
            </a:r>
            <a:r>
              <a:rPr sz="1800" dirty="0"/>
              <a:t>)</a:t>
            </a:r>
          </a:p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800" b="0" dirty="0"/>
          </a:p>
          <a:p>
            <a:pPr marL="342900" indent="-342900">
              <a:buSzPct val="100000"/>
              <a:buChar char="▪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MelaBright</a:t>
            </a:r>
            <a:r>
              <a:rPr dirty="0"/>
              <a:t> Serum               </a:t>
            </a:r>
            <a:r>
              <a:rPr sz="1800" b="0" dirty="0"/>
              <a:t>(</a:t>
            </a:r>
            <a:r>
              <a:rPr lang="pl-PL" sz="1800" b="0" dirty="0"/>
              <a:t>Taki sam produkt w wersji detalicznej</a:t>
            </a:r>
            <a:r>
              <a:rPr sz="1800" b="0" dirty="0"/>
              <a:t>)</a:t>
            </a:r>
          </a:p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800" b="0" dirty="0"/>
          </a:p>
          <a:p>
            <a:pPr marL="342900" indent="-342900">
              <a:buSzPct val="100000"/>
              <a:buChar char="▪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MelaSpot</a:t>
            </a:r>
            <a:r>
              <a:rPr dirty="0"/>
              <a:t> Eraser           </a:t>
            </a:r>
          </a:p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  (</a:t>
            </a:r>
            <a:r>
              <a:rPr lang="pl-PL" dirty="0"/>
              <a:t>Profesjonalny </a:t>
            </a:r>
          </a:p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      </a:t>
            </a:r>
            <a:r>
              <a:rPr dirty="0"/>
              <a:t>Bio-needling)</a:t>
            </a:r>
          </a:p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342900" indent="-342900">
              <a:buSzPct val="100000"/>
              <a:buChar char="▪"/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MelaLight</a:t>
            </a:r>
            <a:r>
              <a:rPr dirty="0"/>
              <a:t> </a:t>
            </a:r>
          </a:p>
          <a:p>
            <a:pPr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  Bio-Cellulose Mask</a:t>
            </a:r>
          </a:p>
          <a:p>
            <a:pPr>
              <a:defRPr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   </a:t>
            </a:r>
            <a:r>
              <a:rPr sz="1800" b="0" dirty="0"/>
              <a:t>(Pro</a:t>
            </a:r>
            <a:r>
              <a:rPr lang="pl-PL" sz="1800" b="0" dirty="0"/>
              <a:t>dukt tylko profesjonalny</a:t>
            </a:r>
            <a:r>
              <a:rPr sz="1800" b="0" dirty="0"/>
              <a:t>)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TextBox 3"/>
          <p:cNvSpPr txBox="1"/>
          <p:nvPr/>
        </p:nvSpPr>
        <p:spPr>
          <a:xfrm>
            <a:off x="-50104" y="250338"/>
            <a:ext cx="1198417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pl-PL" dirty="0"/>
              <a:t>ZABIEG </a:t>
            </a:r>
            <a:r>
              <a:rPr dirty="0"/>
              <a:t>LUMINOSITY</a:t>
            </a:r>
          </a:p>
        </p:txBody>
      </p:sp>
      <p:graphicFrame>
        <p:nvGraphicFramePr>
          <p:cNvPr id="256" name="Table 5"/>
          <p:cNvGraphicFramePr/>
          <p:nvPr>
            <p:extLst>
              <p:ext uri="{D42A27DB-BD31-4B8C-83A1-F6EECF244321}">
                <p14:modId xmlns:p14="http://schemas.microsoft.com/office/powerpoint/2010/main" val="3441715222"/>
              </p:ext>
            </p:extLst>
          </p:nvPr>
        </p:nvGraphicFramePr>
        <p:xfrm>
          <a:off x="474742" y="1023918"/>
          <a:ext cx="11350512" cy="541554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811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5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3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31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PRODUKT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 dirty="0">
                          <a:solidFill>
                            <a:srgbClr val="595959"/>
                          </a:solidFill>
                        </a:rPr>
                        <a:t>            </a:t>
                      </a: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DZIAŁANIE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KLUCZOWE SKŁADNIKI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7682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RESURFACE PEEL </a:t>
                      </a:r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4</a:t>
                      </a:r>
                      <a:r>
                        <a:rPr lang="pl-PL" dirty="0"/>
                        <a:t> saszetki</a:t>
                      </a:r>
                      <a:r>
                        <a:rPr dirty="0"/>
                        <a:t> x 6ml</a:t>
                      </a:r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lang="pl-PL" dirty="0"/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pl-PL" dirty="0"/>
                        <a:t>PRODUKT TYLKO PROFESJONALNY</a:t>
                      </a:r>
                      <a:endParaRPr sz="2000" dirty="0"/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endParaRPr sz="2000" dirty="0"/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Wyrównuje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koloryt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wygładza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rozświetla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skórę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Delikatnie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złuszcza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martwy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naskórek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pobudzając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odnowę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komórkową</a:t>
                      </a:r>
                      <a:r>
                        <a:rPr dirty="0"/>
                        <a:t>. </a:t>
                      </a:r>
                      <a:r>
                        <a:rPr dirty="0" err="1"/>
                        <a:t>Przygotowuje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skórę</a:t>
                      </a:r>
                      <a:r>
                        <a:rPr dirty="0"/>
                        <a:t> do </a:t>
                      </a:r>
                      <a:r>
                        <a:rPr dirty="0" err="1"/>
                        <a:t>efektywnego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wchłaniania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kolejnych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składników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aktywnych</a:t>
                      </a:r>
                      <a:r>
                        <a:rPr dirty="0"/>
                        <a:t>.</a:t>
                      </a:r>
                      <a:endParaRPr b="1" dirty="0"/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 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Kwas </a:t>
                      </a:r>
                      <a:r>
                        <a:rPr dirty="0" err="1"/>
                        <a:t>glikolowy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Usuwa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martwe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komórki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naskórka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stymuluje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odnowę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komórkową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wspomagając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produkcję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kolagenu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poprawiając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koloryt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redukując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widoczność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zmarszczek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4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Kwas </a:t>
                      </a:r>
                      <a:r>
                        <a:rPr dirty="0" err="1"/>
                        <a:t>salicylowy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Usuwa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martwe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komórki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odtyka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pory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wygładza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teksturę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4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Azeloglina</a:t>
                      </a:r>
                      <a:r>
                        <a:rPr dirty="0"/>
                        <a:t>®: </a:t>
                      </a:r>
                      <a:r>
                        <a:rPr b="0" dirty="0" err="1"/>
                        <a:t>Znacząco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poprawia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jasność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hamuje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produkcję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melaniny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wspomagając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redukcję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zapobieganie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ciemnym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plamom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4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Centella Asiatica: </a:t>
                      </a:r>
                      <a:r>
                        <a:rPr b="0" dirty="0" err="1"/>
                        <a:t>Pielęgnuje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skórę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wspiera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jej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regenerację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poprawia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zdolność</a:t>
                      </a:r>
                      <a:r>
                        <a:rPr b="0" dirty="0"/>
                        <a:t> do </a:t>
                      </a:r>
                      <a:r>
                        <a:rPr b="0" dirty="0" err="1"/>
                        <a:t>zatrzymywania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wilgoci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4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Gliceryna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Nawilża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skórę</a:t>
                      </a:r>
                      <a:r>
                        <a:rPr b="0" dirty="0"/>
                        <a:t>.</a:t>
                      </a: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265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MELABRIGHT SERUM  </a:t>
                      </a:r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1 x 15ml Airless     </a:t>
                      </a:r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pl-PL" dirty="0"/>
                        <a:t>TAKI SAM PRODUKT W WERSJI DETALICZNEJ</a:t>
                      </a:r>
                      <a:endParaRPr dirty="0"/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Nawilżające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rozświetlające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serum,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które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działa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głębokim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poziomie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redukując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ciemne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plamy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wyrównując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koloryt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skóry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przywracając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jej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promienny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dirty="0" err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wygląd</a:t>
                      </a:r>
                      <a:r>
                        <a:rPr sz="1600" dirty="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
</a:t>
                      </a:r>
                    </a:p>
                  </a:txBody>
                  <a:tcPr marL="45720" marR="45720" horzOverflow="overflow"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Kwas </a:t>
                      </a:r>
                      <a:r>
                        <a:rPr dirty="0" err="1"/>
                        <a:t>traneksamowy</a:t>
                      </a:r>
                      <a:r>
                        <a:rPr dirty="0"/>
                        <a:t> + </a:t>
                      </a:r>
                      <a:r>
                        <a:rPr dirty="0" err="1"/>
                        <a:t>Niacynamid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Redukuje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ciemne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plamy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wyrównuje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koloryt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8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Kompleks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roślinny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Korzeń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lukrecji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ferment Aspergillus </a:t>
                      </a:r>
                      <a:r>
                        <a:rPr b="0" dirty="0" err="1"/>
                        <a:t>poprawiają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promienność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8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Azeloglina</a:t>
                      </a:r>
                      <a:r>
                        <a:rPr dirty="0"/>
                        <a:t>®: </a:t>
                      </a:r>
                      <a:r>
                        <a:rPr b="0" dirty="0" err="1"/>
                        <a:t>Rozjaśnia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poprawia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wygląd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ciemnych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plam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spcBef>
                          <a:spcPts val="800"/>
                        </a:spcBef>
                        <a:defRPr sz="160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dirty="0" err="1"/>
                        <a:t>Alantoina</a:t>
                      </a:r>
                      <a:r>
                        <a:rPr b="1" dirty="0"/>
                        <a:t>: </a:t>
                      </a:r>
                      <a:r>
                        <a:rPr dirty="0"/>
                        <a:t>Koi </a:t>
                      </a:r>
                      <a:r>
                        <a:rPr dirty="0" err="1"/>
                        <a:t>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nawilża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skórę</a:t>
                      </a:r>
                      <a:r>
                        <a:rPr dirty="0"/>
                        <a:t>.</a:t>
                      </a:r>
                    </a:p>
                    <a:p>
                      <a:pPr algn="l">
                        <a:spcBef>
                          <a:spcPts val="800"/>
                        </a:spcBef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Olej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kokosowy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gliceryna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Nawilżają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odżywiają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skórę</a:t>
                      </a:r>
                      <a:r>
                        <a:rPr b="0" dirty="0"/>
                        <a:t>.</a:t>
                      </a: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7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60" name="Table 5"/>
          <p:cNvGraphicFramePr/>
          <p:nvPr>
            <p:extLst>
              <p:ext uri="{D42A27DB-BD31-4B8C-83A1-F6EECF244321}">
                <p14:modId xmlns:p14="http://schemas.microsoft.com/office/powerpoint/2010/main" val="304112162"/>
              </p:ext>
            </p:extLst>
          </p:nvPr>
        </p:nvGraphicFramePr>
        <p:xfrm>
          <a:off x="196645" y="974010"/>
          <a:ext cx="11747813" cy="578868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779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8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48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PRODUKT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 dirty="0">
                          <a:solidFill>
                            <a:srgbClr val="595959"/>
                          </a:solidFill>
                        </a:rPr>
                        <a:t>            </a:t>
                      </a: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DZIAŁANIE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pl-PL" sz="2000" b="1" dirty="0">
                          <a:solidFill>
                            <a:srgbClr val="595959"/>
                          </a:solidFill>
                        </a:rPr>
                        <a:t>KLUCZOWE SKŁADNIKI</a:t>
                      </a:r>
                      <a:endParaRPr sz="2000" b="1" dirty="0">
                        <a:solidFill>
                          <a:srgbClr val="595959"/>
                        </a:solidFill>
                      </a:endParaRP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  <a:lnT w="3175">
                      <a:solidFill>
                        <a:srgbClr val="E8E8E8"/>
                      </a:solidFill>
                      <a:prstDash val="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6205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MELASPOT ERASER </a:t>
                      </a:r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1 x 10ml Airless </a:t>
                      </a:r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pl-PL" dirty="0"/>
                        <a:t>PROFESJONALNA MOC</a:t>
                      </a:r>
                      <a:endParaRPr sz="1600" dirty="0">
                        <a:latin typeface="+mj-lt"/>
                        <a:ea typeface="+mj-ea"/>
                        <a:cs typeface="+mj-cs"/>
                        <a:sym typeface="Aptos"/>
                      </a:endParaRPr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Specjalistyczny zabieg z bio-mikronakłuwaniem, ukierunkowany na ciemne plamy i wspierający odnowę skóry, dla wyraźnie czystszego kolorytu cery.
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Azeloglina®: </a:t>
                      </a:r>
                      <a:r>
                        <a:rPr b="0"/>
                        <a:t>Znacząco poprawia jasność skóry i hamuje produkcję melaniny, wspomagając redukcję ciemnych plam.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Spongilla Spicules: </a:t>
                      </a:r>
                      <a:r>
                        <a:rPr b="0"/>
                        <a:t>Gąbka słodkowodna z mikroskopijnymi igłami tworzy mikrokanaliki, które celują w ciemne plamy.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Kwas traneksamowy + Niacynamid: </a:t>
                      </a:r>
                      <a:r>
                        <a:rPr b="0"/>
                        <a:t>Enkapsulowany system dostarczania redukuje ciemne plamy, wyrównuje koloryt skóry i poprawia ogólną promienność.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Fitoplankton: </a:t>
                      </a:r>
                      <a:r>
                        <a:rPr b="0"/>
                        <a:t>Bogaty w niezbędne składniki odżywcze i witaminy, uzupełnia niedobory skóry.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Kwas hialuronowy i aloes: </a:t>
                      </a:r>
                      <a:r>
                        <a:rPr b="0"/>
                        <a:t>Uzupełniają poziom nawilżenia skóry.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Kompleks roślinny: </a:t>
                      </a:r>
                      <a:r>
                        <a:rPr b="0"/>
                        <a:t>Poprawia promienność skóry.</a:t>
                      </a: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2604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MELALIGHT BIO-CELLULOSE MASK  </a:t>
                      </a:r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r>
                        <a:rPr dirty="0"/>
                        <a:t>4</a:t>
                      </a:r>
                      <a:r>
                        <a:rPr lang="pl-PL" dirty="0"/>
                        <a:t> saszetki</a:t>
                      </a:r>
                      <a:r>
                        <a:rPr dirty="0"/>
                        <a:t> x 20g</a:t>
                      </a:r>
                      <a:endParaRPr lang="pl-PL" dirty="0"/>
                    </a:p>
                    <a:p>
                      <a:pPr algn="l">
                        <a:defRPr sz="2000">
                          <a:solidFill>
                            <a:srgbClr val="595959"/>
                          </a:solidFill>
                        </a:defRPr>
                      </a:pPr>
                      <a:endParaRPr dirty="0"/>
                    </a:p>
                    <a:p>
                      <a:pPr algn="l">
                        <a:defRPr sz="14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pl-PL" dirty="0"/>
                        <a:t>PRODUKT TYLKO PROFESJONALNY</a:t>
                      </a:r>
                      <a:endParaRPr lang="pl-PL" sz="2000" dirty="0"/>
                    </a:p>
                  </a:txBody>
                  <a:tcPr marL="45720" marR="45720" horzOverflow="overflow">
                    <a:lnL w="3175">
                      <a:solidFill>
                        <a:srgbClr val="E8E8E8"/>
                      </a:solidFill>
                      <a:prstDash val="dot"/>
                    </a:lnL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100% naturalna maska, wzbogacona ukierunkowanymi składnikami aktywnymi, która rozjaśnia ciemne plamy, wyrównuje koloryt skóry i poprawia jej ogólną promienność.
</a:t>
                      </a:r>
                    </a:p>
                  </a:txBody>
                  <a:tcPr marL="45720" marR="45720" horzOverflow="overflow"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Arbutyna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Pochodna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hydrochinonu</a:t>
                      </a:r>
                      <a:r>
                        <a:rPr b="0" dirty="0"/>
                        <a:t>. W </a:t>
                      </a:r>
                      <a:r>
                        <a:rPr b="0" dirty="0" err="1"/>
                        <a:t>przeciwieństwie</a:t>
                      </a:r>
                      <a:r>
                        <a:rPr b="0" dirty="0"/>
                        <a:t> do </a:t>
                      </a:r>
                      <a:r>
                        <a:rPr b="0" dirty="0" err="1"/>
                        <a:t>hydrochinonu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nie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powoduje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podrażnień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wykazuje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właściwości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antyoksydacyjne</a:t>
                      </a:r>
                      <a:r>
                        <a:rPr b="0" dirty="0"/>
                        <a:t>. </a:t>
                      </a:r>
                      <a:r>
                        <a:rPr b="0" dirty="0" err="1"/>
                        <a:t>Hamuje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enzym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tyrozynazę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produkcję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melaniny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wspomagając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rozjaśnianie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Glukozyd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askorbylu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Stabilizowana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witamina</a:t>
                      </a:r>
                      <a:r>
                        <a:rPr b="0" dirty="0"/>
                        <a:t> C, </a:t>
                      </a:r>
                      <a:r>
                        <a:rPr b="0" dirty="0" err="1"/>
                        <a:t>stopniowo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uwalniana</a:t>
                      </a:r>
                      <a:r>
                        <a:rPr b="0" dirty="0"/>
                        <a:t>, aby </a:t>
                      </a:r>
                      <a:r>
                        <a:rPr b="0" dirty="0" err="1"/>
                        <a:t>utrzymać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swoje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korzyści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wyrównywać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koloryt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rozświetlać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cerę</a:t>
                      </a:r>
                      <a:r>
                        <a:rPr dirty="0"/>
                        <a:t>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 err="1"/>
                        <a:t>Niacynamid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Wyrównuje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koloryt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poprawia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ogólną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klarowność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nawilża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wzmacnia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barierę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ochronną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skóry</a:t>
                      </a:r>
                      <a:r>
                        <a:rPr b="0" dirty="0"/>
                        <a:t>.</a:t>
                      </a:r>
                    </a:p>
                    <a:p>
                      <a:pPr algn="l">
                        <a:defRPr sz="1600" b="1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Kwas </a:t>
                      </a:r>
                      <a:r>
                        <a:rPr dirty="0" err="1"/>
                        <a:t>traneksamowy</a:t>
                      </a:r>
                      <a:r>
                        <a:rPr dirty="0"/>
                        <a:t>: </a:t>
                      </a:r>
                      <a:r>
                        <a:rPr b="0" dirty="0" err="1"/>
                        <a:t>Hamuje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melanogenezę</a:t>
                      </a:r>
                      <a:r>
                        <a:rPr b="0" dirty="0"/>
                        <a:t>, </a:t>
                      </a:r>
                      <a:r>
                        <a:rPr b="0" dirty="0" err="1"/>
                        <a:t>ograniczając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nadmierną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produkcję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melaniny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i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spowalniając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powstawanie</a:t>
                      </a:r>
                      <a:r>
                        <a:rPr b="0" dirty="0"/>
                        <a:t> </a:t>
                      </a:r>
                      <a:r>
                        <a:rPr b="0" dirty="0" err="1"/>
                        <a:t>przebarwień</a:t>
                      </a:r>
                      <a:r>
                        <a:rPr b="0" dirty="0"/>
                        <a:t>.</a:t>
                      </a:r>
                    </a:p>
                  </a:txBody>
                  <a:tcPr marL="45720" marR="45720" horzOverflow="overflow">
                    <a:lnR w="3175">
                      <a:solidFill>
                        <a:srgbClr val="E8E8E8"/>
                      </a:solidFill>
                      <a:prstDash val="dot"/>
                    </a:lnR>
                    <a:lnB w="3175">
                      <a:solidFill>
                        <a:srgbClr val="E8E8E8"/>
                      </a:solidFill>
                      <a:prstDash val="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1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TextBox 4"/>
          <p:cNvSpPr txBox="1"/>
          <p:nvPr/>
        </p:nvSpPr>
        <p:spPr>
          <a:xfrm>
            <a:off x="109093" y="218257"/>
            <a:ext cx="1198417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pl-PL" dirty="0"/>
              <a:t>ZABIEG LUMINOSITY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Box 1"/>
          <p:cNvSpPr txBox="1"/>
          <p:nvPr/>
        </p:nvSpPr>
        <p:spPr>
          <a:xfrm>
            <a:off x="45719" y="228124"/>
            <a:ext cx="121005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07000"/>
              </a:lnSpc>
              <a:spcBef>
                <a:spcPts val="400"/>
              </a:spcBef>
              <a:defRPr sz="28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LUMINOSITY MELABRIGHT </a:t>
            </a:r>
            <a:r>
              <a:rPr lang="pl-PL" dirty="0"/>
              <a:t>PROTOKÓŁ</a:t>
            </a:r>
            <a:endParaRPr dirty="0"/>
          </a:p>
        </p:txBody>
      </p:sp>
      <p:sp>
        <p:nvSpPr>
          <p:cNvPr id="265" name="TextBox 3"/>
          <p:cNvSpPr txBox="1"/>
          <p:nvPr/>
        </p:nvSpPr>
        <p:spPr>
          <a:xfrm>
            <a:off x="2054991" y="1026731"/>
            <a:ext cx="9967908" cy="861774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Aqua Vital Express Cleansing Milk</a:t>
            </a:r>
            <a:r>
              <a:rPr sz="1600" b="0" dirty="0"/>
              <a:t>. </a:t>
            </a:r>
            <a:r>
              <a:rPr lang="pl-PL" sz="1600" b="0" dirty="0"/>
              <a:t>Oczy, twarz, szyja</a:t>
            </a:r>
            <a:r>
              <a:rPr sz="1600" b="0"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Aqua Vital Mousse Radiance Foaming Gel</a:t>
            </a:r>
            <a:r>
              <a:rPr sz="1600" b="0" dirty="0"/>
              <a:t>. </a:t>
            </a:r>
            <a:r>
              <a:rPr lang="pl-PL" sz="1600" b="0" dirty="0"/>
              <a:t>Wymieszaj 2 pompki z</a:t>
            </a:r>
            <a:r>
              <a:rPr sz="1600" b="0" dirty="0"/>
              <a:t> Luminosity Toner.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Luminosity Brightening Toner. </a:t>
            </a:r>
            <a:r>
              <a:rPr lang="pl-PL" sz="1600" b="0" dirty="0"/>
              <a:t>Nałóż na wacik.</a:t>
            </a:r>
            <a:endParaRPr sz="1600" b="0" dirty="0"/>
          </a:p>
        </p:txBody>
      </p:sp>
      <p:sp>
        <p:nvSpPr>
          <p:cNvPr id="266" name="TextBox 5"/>
          <p:cNvSpPr txBox="1"/>
          <p:nvPr/>
        </p:nvSpPr>
        <p:spPr>
          <a:xfrm>
            <a:off x="2054991" y="1976224"/>
            <a:ext cx="9884571" cy="8309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Luminosity Resurface Peel.</a:t>
            </a:r>
            <a:r>
              <a:rPr sz="1600" b="0" dirty="0"/>
              <a:t> </a:t>
            </a:r>
            <a:r>
              <a:rPr lang="pl-PL" sz="1600" b="0" dirty="0"/>
              <a:t>Nałóż produkt pędzelkiem omijając okolice oczu. Przez pierwsze kilka minut wmasuj preparat w skórę za pomocą dwóch pędzelków. Pozostaw peeling na skórze </a:t>
            </a:r>
            <a:r>
              <a:rPr sz="1600" b="0" dirty="0"/>
              <a:t>7-8 </a:t>
            </a:r>
            <a:r>
              <a:rPr sz="1600" b="0" dirty="0" err="1"/>
              <a:t>minut</a:t>
            </a:r>
            <a:r>
              <a:rPr sz="1600" b="0" dirty="0"/>
              <a:t>. </a:t>
            </a:r>
            <a:r>
              <a:rPr lang="pl-PL" sz="1600" b="0" dirty="0"/>
              <a:t>Zmyj ciepłą wodą a następnie </a:t>
            </a:r>
            <a:r>
              <a:rPr lang="pl-PL" sz="1600" b="0" dirty="0" err="1"/>
              <a:t>stonizuj</a:t>
            </a:r>
            <a:r>
              <a:rPr sz="1600" b="0" dirty="0"/>
              <a:t> </a:t>
            </a:r>
            <a:r>
              <a:rPr sz="1600" dirty="0"/>
              <a:t>Brightening Toner.</a:t>
            </a:r>
          </a:p>
        </p:txBody>
      </p:sp>
      <p:sp>
        <p:nvSpPr>
          <p:cNvPr id="267" name="TextBox 7"/>
          <p:cNvSpPr txBox="1"/>
          <p:nvPr/>
        </p:nvSpPr>
        <p:spPr>
          <a:xfrm>
            <a:off x="2054991" y="2952062"/>
            <a:ext cx="9967908" cy="584775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MelaBright</a:t>
            </a:r>
            <a:r>
              <a:rPr sz="1600" dirty="0"/>
              <a:t> Serum</a:t>
            </a:r>
            <a:r>
              <a:rPr sz="1600" b="0" dirty="0"/>
              <a:t>: (3ml / 7 p</a:t>
            </a:r>
            <a:r>
              <a:rPr lang="pl-PL" sz="1600" b="0" dirty="0" err="1"/>
              <a:t>ompek</a:t>
            </a:r>
            <a:r>
              <a:rPr sz="1600" b="0" dirty="0"/>
              <a:t>) </a:t>
            </a:r>
            <a:r>
              <a:rPr lang="pl-PL" sz="1600" b="0" dirty="0"/>
              <a:t>Nałóż produkt pędzelkiem</a:t>
            </a:r>
            <a:r>
              <a:rPr sz="1600" b="0" dirty="0"/>
              <a:t>. </a:t>
            </a:r>
            <a:r>
              <a:rPr lang="pl-PL" sz="1600" b="0" dirty="0"/>
              <a:t>Wmasuj stosując technikę masażu drenującego aż do wchłonięcia</a:t>
            </a:r>
            <a:r>
              <a:rPr sz="1600" b="0" dirty="0"/>
              <a:t>. </a:t>
            </a:r>
          </a:p>
        </p:txBody>
      </p:sp>
      <p:sp>
        <p:nvSpPr>
          <p:cNvPr id="268" name="TextBox 9"/>
          <p:cNvSpPr txBox="1"/>
          <p:nvPr/>
        </p:nvSpPr>
        <p:spPr>
          <a:xfrm>
            <a:off x="2022579" y="3716006"/>
            <a:ext cx="10000320" cy="8309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MelaSpot</a:t>
            </a:r>
            <a:r>
              <a:rPr sz="1600" dirty="0"/>
              <a:t> Eraser: </a:t>
            </a:r>
            <a:r>
              <a:rPr lang="pl-PL" sz="1600" b="0" dirty="0"/>
              <a:t>Nałóż niewielką ilość preparatu bezpośrednio na przebarwienia i obszary z nadmierną pigmentacją, omijając okolice oczu. Wmasuj preparat w skórę opuszkami palców, wykonując delikatne, okrężne ruchy z lekkim uciskiem. Podczas zabiegu </a:t>
            </a:r>
            <a:r>
              <a:rPr sz="1600" b="0" dirty="0"/>
              <a:t>Bio-Needling</a:t>
            </a:r>
            <a:r>
              <a:rPr lang="pl-PL" sz="1600" b="0" dirty="0"/>
              <a:t> należy nosić rękawiczki jednorazowe.</a:t>
            </a:r>
            <a:r>
              <a:rPr sz="1600" b="0" dirty="0"/>
              <a:t>.</a:t>
            </a:r>
          </a:p>
        </p:txBody>
      </p:sp>
      <p:sp>
        <p:nvSpPr>
          <p:cNvPr id="269" name="TextBox 11"/>
          <p:cNvSpPr txBox="1"/>
          <p:nvPr/>
        </p:nvSpPr>
        <p:spPr>
          <a:xfrm>
            <a:off x="2054991" y="4875073"/>
            <a:ext cx="9967907" cy="584775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 err="1"/>
              <a:t>MelaLight</a:t>
            </a:r>
            <a:r>
              <a:rPr sz="1600" dirty="0"/>
              <a:t> Bio-Cellulose Mask: </a:t>
            </a:r>
            <a:r>
              <a:rPr lang="pl-PL" sz="1600" b="0" dirty="0"/>
              <a:t>Nałóż maskę równomiernie na twarz</a:t>
            </a:r>
            <a:r>
              <a:rPr sz="1600" b="0" dirty="0"/>
              <a:t>. </a:t>
            </a:r>
            <a:r>
              <a:rPr lang="pl-PL" sz="1600" b="0" dirty="0"/>
              <a:t>Unikaj dociskania w okolicy oczu</a:t>
            </a:r>
            <a:r>
              <a:rPr sz="1600" b="0" dirty="0"/>
              <a:t>. </a:t>
            </a:r>
            <a:r>
              <a:rPr lang="pl-PL" sz="1600" b="0" dirty="0"/>
              <a:t>Pozostaw maskę na co najmniej </a:t>
            </a:r>
            <a:r>
              <a:rPr sz="1600" b="0" dirty="0"/>
              <a:t>20 </a:t>
            </a:r>
            <a:r>
              <a:rPr sz="1600" b="0" dirty="0" err="1"/>
              <a:t>minut</a:t>
            </a:r>
            <a:r>
              <a:rPr sz="1600" b="0" dirty="0"/>
              <a:t>. </a:t>
            </a:r>
          </a:p>
        </p:txBody>
      </p:sp>
      <p:sp>
        <p:nvSpPr>
          <p:cNvPr id="270" name="TextBox 13"/>
          <p:cNvSpPr txBox="1"/>
          <p:nvPr/>
        </p:nvSpPr>
        <p:spPr>
          <a:xfrm>
            <a:off x="169102" y="956934"/>
            <a:ext cx="1753643" cy="5755422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OCZYSZCZANIE </a:t>
            </a:r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PEELING</a:t>
            </a:r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ROZJAŚNIENIE</a:t>
            </a:r>
            <a:r>
              <a:rPr dirty="0"/>
              <a:t> &amp; </a:t>
            </a:r>
            <a:r>
              <a:rPr lang="pl-PL" dirty="0"/>
              <a:t>NAWILŻENIE</a:t>
            </a: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BIO-NEEDLING</a:t>
            </a:r>
          </a:p>
          <a:p>
            <a:pPr algn="ctr">
              <a:defRPr sz="1600" i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 </a:t>
            </a:r>
          </a:p>
          <a:p>
            <a:pPr algn="ctr">
              <a:defRPr sz="1600" b="1" i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WYRÓWNANIE KOLORU &amp; ROZJAŚNIENIE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OCHRONA</a:t>
            </a:r>
          </a:p>
          <a:p>
            <a:pPr algn="ctr"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271" name="TextBox 15"/>
          <p:cNvSpPr txBox="1"/>
          <p:nvPr/>
        </p:nvSpPr>
        <p:spPr>
          <a:xfrm>
            <a:off x="2030679" y="5787918"/>
            <a:ext cx="10016529" cy="5847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sz="1600" dirty="0"/>
              <a:t>Nałóż 1 pompkę </a:t>
            </a:r>
            <a:r>
              <a:rPr sz="1600" b="1" dirty="0" err="1"/>
              <a:t>MelaBright</a:t>
            </a:r>
            <a:r>
              <a:rPr sz="1600" b="1" dirty="0"/>
              <a:t> Serum </a:t>
            </a:r>
            <a:r>
              <a:rPr lang="pl-PL" sz="1600" dirty="0"/>
              <a:t>delikatnymi ruchami na twarz i szyję, na zakończenie nałóż </a:t>
            </a:r>
            <a:r>
              <a:rPr sz="1600" b="1" dirty="0"/>
              <a:t>Luminosity SPF 50 Cream</a:t>
            </a:r>
            <a:r>
              <a:rPr sz="1600" dirty="0"/>
              <a:t>.</a:t>
            </a:r>
          </a:p>
        </p:txBody>
      </p:sp>
      <p:pic>
        <p:nvPicPr>
          <p:cNvPr id="272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61654" y="5716465"/>
            <a:ext cx="655791" cy="160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animBg="1" advAuto="0"/>
      <p:bldP spid="266" grpId="0" animBg="1" advAuto="0"/>
      <p:bldP spid="267" grpId="0" animBg="1" advAuto="0"/>
      <p:bldP spid="268" grpId="0" animBg="1" advAuto="0"/>
      <p:bldP spid="269" grpId="0" animBg="1" advAuto="0"/>
      <p:bldP spid="271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extBox 3"/>
          <p:cNvSpPr txBox="1"/>
          <p:nvPr/>
        </p:nvSpPr>
        <p:spPr>
          <a:xfrm>
            <a:off x="1314535" y="911306"/>
            <a:ext cx="279722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ADD TREATMNET VIDEO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icture 4" descr="Picture 4"/>
          <p:cNvPicPr>
            <a:picLocks noChangeAspect="1"/>
          </p:cNvPicPr>
          <p:nvPr/>
        </p:nvPicPr>
        <p:blipFill>
          <a:blip r:embed="rId2"/>
          <a:srcRect l="19328" t="19101" r="30556"/>
          <a:stretch>
            <a:fillRect/>
          </a:stretch>
        </p:blipFill>
        <p:spPr>
          <a:xfrm rot="16200000">
            <a:off x="-417540" y="417538"/>
            <a:ext cx="6858000" cy="6022920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TextBox 5"/>
          <p:cNvSpPr txBox="1"/>
          <p:nvPr/>
        </p:nvSpPr>
        <p:spPr>
          <a:xfrm>
            <a:off x="320924" y="1025461"/>
            <a:ext cx="11550151" cy="320087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ŚRODKI OSTROŻNOŚCI</a:t>
            </a:r>
            <a:r>
              <a:rPr lang="pl-PL" dirty="0"/>
              <a:t>:</a:t>
            </a:r>
            <a:endParaRPr dirty="0"/>
          </a:p>
          <a:p>
            <a:pPr algn="just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MelaBright</a:t>
            </a:r>
            <a:r>
              <a:rPr dirty="0"/>
              <a:t>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MelaSpot</a:t>
            </a:r>
            <a:r>
              <a:rPr dirty="0"/>
              <a:t> Eraser z </a:t>
            </a:r>
            <a:r>
              <a:rPr dirty="0" err="1"/>
              <a:t>technologią</a:t>
            </a:r>
            <a:r>
              <a:rPr dirty="0"/>
              <a:t> bio-</a:t>
            </a:r>
            <a:r>
              <a:rPr dirty="0" err="1"/>
              <a:t>mikronakłuwania</a:t>
            </a:r>
            <a:r>
              <a:rPr dirty="0"/>
              <a:t>, </a:t>
            </a:r>
            <a:r>
              <a:rPr dirty="0" err="1"/>
              <a:t>ukierunkowaną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ciemne</a:t>
            </a:r>
            <a:r>
              <a:rPr dirty="0"/>
              <a:t> </a:t>
            </a:r>
            <a:r>
              <a:rPr dirty="0" err="1"/>
              <a:t>plamy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trudne</a:t>
            </a:r>
            <a:r>
              <a:rPr dirty="0"/>
              <a:t> </a:t>
            </a:r>
            <a:r>
              <a:rPr dirty="0" err="1"/>
              <a:t>przebarwienia</a:t>
            </a:r>
            <a:r>
              <a:rPr dirty="0"/>
              <a:t>. Ze </a:t>
            </a:r>
            <a:r>
              <a:rPr dirty="0" err="1"/>
              <a:t>względu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intensywne</a:t>
            </a:r>
            <a:r>
              <a:rPr dirty="0"/>
              <a:t> </a:t>
            </a:r>
            <a:r>
              <a:rPr dirty="0" err="1"/>
              <a:t>działanie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stosować</a:t>
            </a:r>
            <a:r>
              <a:rPr dirty="0"/>
              <a:t> go z </a:t>
            </a:r>
            <a:r>
              <a:rPr dirty="0" err="1"/>
              <a:t>dużą</a:t>
            </a:r>
            <a:r>
              <a:rPr dirty="0"/>
              <a:t> </a:t>
            </a:r>
            <a:r>
              <a:rPr dirty="0" err="1"/>
              <a:t>ostrożnością</a:t>
            </a:r>
            <a:r>
              <a:rPr dirty="0"/>
              <a:t>.</a:t>
            </a:r>
          </a:p>
          <a:p>
            <a:pPr algn="just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Nosić</a:t>
            </a:r>
            <a:r>
              <a:rPr dirty="0"/>
              <a:t> </a:t>
            </a:r>
            <a:r>
              <a:rPr dirty="0" err="1"/>
              <a:t>jednorazowe</a:t>
            </a:r>
            <a:r>
              <a:rPr dirty="0"/>
              <a:t> </a:t>
            </a:r>
            <a:r>
              <a:rPr dirty="0" err="1"/>
              <a:t>rękawiczki</a:t>
            </a:r>
            <a:r>
              <a:rPr dirty="0"/>
              <a:t>, aby </a:t>
            </a:r>
            <a:r>
              <a:rPr dirty="0" err="1"/>
              <a:t>uniknąć</a:t>
            </a:r>
            <a:r>
              <a:rPr dirty="0"/>
              <a:t> </a:t>
            </a:r>
            <a:r>
              <a:rPr dirty="0" err="1"/>
              <a:t>rozprzestrzeniania</a:t>
            </a:r>
            <a:r>
              <a:rPr dirty="0"/>
              <a:t> </a:t>
            </a:r>
            <a:r>
              <a:rPr dirty="0" err="1"/>
              <a:t>spikul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nakładać</a:t>
            </a:r>
            <a:r>
              <a:rPr dirty="0"/>
              <a:t> </a:t>
            </a:r>
            <a:r>
              <a:rPr dirty="0" err="1"/>
              <a:t>zbyt</a:t>
            </a:r>
            <a:r>
              <a:rPr dirty="0"/>
              <a:t> </a:t>
            </a:r>
            <a:r>
              <a:rPr dirty="0" err="1"/>
              <a:t>blisko</a:t>
            </a:r>
            <a:r>
              <a:rPr dirty="0"/>
              <a:t> </a:t>
            </a:r>
            <a:r>
              <a:rPr dirty="0" err="1"/>
              <a:t>oczu</a:t>
            </a:r>
            <a:r>
              <a:rPr dirty="0"/>
              <a:t> ani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usta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uszkodzone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mocno</a:t>
            </a:r>
            <a:r>
              <a:rPr dirty="0"/>
              <a:t> </a:t>
            </a:r>
            <a:r>
              <a:rPr dirty="0" err="1"/>
              <a:t>podrażnione</a:t>
            </a:r>
            <a:r>
              <a:rPr dirty="0"/>
              <a:t> </a:t>
            </a:r>
            <a:r>
              <a:rPr dirty="0" err="1"/>
              <a:t>obszary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przyjmujące</a:t>
            </a:r>
            <a:r>
              <a:rPr dirty="0"/>
              <a:t> </a:t>
            </a:r>
            <a:r>
              <a:rPr b="1" dirty="0"/>
              <a:t>Roaccutane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stosujące</a:t>
            </a:r>
            <a:r>
              <a:rPr dirty="0"/>
              <a:t> </a:t>
            </a:r>
            <a:r>
              <a:rPr dirty="0" err="1"/>
              <a:t>leki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produkty</a:t>
            </a:r>
            <a:r>
              <a:rPr dirty="0"/>
              <a:t> </a:t>
            </a:r>
            <a:r>
              <a:rPr dirty="0" err="1"/>
              <a:t>powodujące</a:t>
            </a:r>
            <a:r>
              <a:rPr dirty="0"/>
              <a:t> </a:t>
            </a:r>
            <a:r>
              <a:rPr dirty="0" err="1"/>
              <a:t>przerzedzenie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powinny</a:t>
            </a:r>
            <a:r>
              <a:rPr dirty="0"/>
              <a:t> </a:t>
            </a:r>
            <a:r>
              <a:rPr dirty="0" err="1"/>
              <a:t>unikać</a:t>
            </a:r>
            <a:r>
              <a:rPr dirty="0"/>
              <a:t> </a:t>
            </a:r>
            <a:r>
              <a:rPr dirty="0" err="1"/>
              <a:t>części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 z bio-</a:t>
            </a:r>
            <a:r>
              <a:rPr dirty="0" err="1"/>
              <a:t>mikronakłuwaniem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używać</a:t>
            </a:r>
            <a:r>
              <a:rPr dirty="0"/>
              <a:t> </a:t>
            </a:r>
            <a:r>
              <a:rPr dirty="0" err="1"/>
              <a:t>urządzeń</a:t>
            </a:r>
            <a:r>
              <a:rPr dirty="0"/>
              <a:t> do </a:t>
            </a:r>
            <a:r>
              <a:rPr dirty="0" err="1"/>
              <a:t>mikronakłuwania</a:t>
            </a:r>
            <a:r>
              <a:rPr dirty="0"/>
              <a:t> ani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urządzeń</a:t>
            </a:r>
            <a:r>
              <a:rPr dirty="0"/>
              <a:t> </a:t>
            </a:r>
            <a:r>
              <a:rPr dirty="0" err="1"/>
              <a:t>elektroterapeutycznych</a:t>
            </a:r>
            <a:r>
              <a:rPr dirty="0"/>
              <a:t> </a:t>
            </a:r>
            <a:r>
              <a:rPr dirty="0" err="1"/>
              <a:t>razem</a:t>
            </a:r>
            <a:r>
              <a:rPr dirty="0"/>
              <a:t> z bio-</a:t>
            </a:r>
            <a:r>
              <a:rPr dirty="0" err="1"/>
              <a:t>mikronakłuwaniem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do </a:t>
            </a:r>
            <a:r>
              <a:rPr dirty="0" err="1"/>
              <a:t>zalecanych</a:t>
            </a:r>
            <a:r>
              <a:rPr dirty="0"/>
              <a:t> </a:t>
            </a:r>
            <a:r>
              <a:rPr dirty="0" err="1"/>
              <a:t>czasów</a:t>
            </a:r>
            <a:r>
              <a:rPr dirty="0"/>
              <a:t> </a:t>
            </a:r>
            <a:r>
              <a:rPr dirty="0" err="1"/>
              <a:t>aplikacji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techniki</a:t>
            </a:r>
            <a:r>
              <a:rPr dirty="0"/>
              <a:t> </a:t>
            </a:r>
            <a:r>
              <a:rPr dirty="0" err="1"/>
              <a:t>masażu</a:t>
            </a:r>
            <a:r>
              <a:rPr dirty="0"/>
              <a:t> </a:t>
            </a:r>
            <a:r>
              <a:rPr dirty="0" err="1"/>
              <a:t>określonej</a:t>
            </a:r>
            <a:r>
              <a:rPr dirty="0"/>
              <a:t> w </a:t>
            </a:r>
            <a:r>
              <a:rPr dirty="0" err="1"/>
              <a:t>protokole</a:t>
            </a:r>
            <a:r>
              <a:rPr dirty="0"/>
              <a:t>.</a:t>
            </a:r>
          </a:p>
        </p:txBody>
      </p:sp>
      <p:sp>
        <p:nvSpPr>
          <p:cNvPr id="279" name="TextBox 7"/>
          <p:cNvSpPr txBox="1"/>
          <p:nvPr/>
        </p:nvSpPr>
        <p:spPr>
          <a:xfrm>
            <a:off x="320924" y="4230850"/>
            <a:ext cx="11343674" cy="2408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PO ZABIEGU</a:t>
            </a:r>
            <a:r>
              <a:rPr lang="pl-PL" dirty="0"/>
              <a:t>:</a:t>
            </a:r>
            <a:endParaRPr dirty="0"/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działają</a:t>
            </a:r>
            <a:r>
              <a:rPr dirty="0"/>
              <a:t> </a:t>
            </a:r>
            <a:r>
              <a:rPr dirty="0" err="1"/>
              <a:t>nadal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można</a:t>
            </a:r>
            <a:r>
              <a:rPr dirty="0"/>
              <a:t> je </a:t>
            </a:r>
            <a:r>
              <a:rPr dirty="0" err="1"/>
              <a:t>odczuwać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skórze</a:t>
            </a:r>
            <a:r>
              <a:rPr dirty="0"/>
              <a:t> </a:t>
            </a:r>
            <a:r>
              <a:rPr dirty="0" err="1"/>
              <a:t>nawet</a:t>
            </a:r>
            <a:r>
              <a:rPr dirty="0"/>
              <a:t> do 48 </a:t>
            </a:r>
            <a:r>
              <a:rPr dirty="0" err="1"/>
              <a:t>godzin</a:t>
            </a:r>
            <a:r>
              <a:rPr dirty="0"/>
              <a:t>. </a:t>
            </a:r>
            <a:r>
              <a:rPr dirty="0" err="1"/>
              <a:t>Unikać</a:t>
            </a:r>
            <a:r>
              <a:rPr dirty="0"/>
              <a:t> </a:t>
            </a:r>
            <a:r>
              <a:rPr dirty="0" err="1"/>
              <a:t>nadmiernego</a:t>
            </a:r>
            <a:r>
              <a:rPr dirty="0"/>
              <a:t> </a:t>
            </a:r>
            <a:r>
              <a:rPr dirty="0" err="1"/>
              <a:t>dotykania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Skóra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przybrać</a:t>
            </a:r>
            <a:r>
              <a:rPr dirty="0"/>
              <a:t> </a:t>
            </a:r>
            <a:r>
              <a:rPr dirty="0" err="1"/>
              <a:t>różowy</a:t>
            </a:r>
            <a:r>
              <a:rPr dirty="0"/>
              <a:t> </a:t>
            </a:r>
            <a:r>
              <a:rPr dirty="0" err="1"/>
              <a:t>kolor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odczuwać</a:t>
            </a:r>
            <a:r>
              <a:rPr dirty="0"/>
              <a:t> </a:t>
            </a:r>
            <a:r>
              <a:rPr dirty="0" err="1"/>
              <a:t>ciepło</a:t>
            </a:r>
            <a:r>
              <a:rPr dirty="0"/>
              <a:t> 12–48 </a:t>
            </a:r>
            <a:r>
              <a:rPr dirty="0" err="1"/>
              <a:t>godzin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Unikać</a:t>
            </a:r>
            <a:r>
              <a:rPr dirty="0"/>
              <a:t> </a:t>
            </a:r>
            <a:r>
              <a:rPr dirty="0" err="1"/>
              <a:t>wszystkich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powodujących</a:t>
            </a:r>
            <a:r>
              <a:rPr dirty="0"/>
              <a:t> </a:t>
            </a:r>
            <a:r>
              <a:rPr dirty="0" err="1"/>
              <a:t>zaczerwienienie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nagrzanie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Całkowicie</a:t>
            </a:r>
            <a:r>
              <a:rPr dirty="0"/>
              <a:t> </a:t>
            </a:r>
            <a:r>
              <a:rPr dirty="0" err="1"/>
              <a:t>unikać</a:t>
            </a:r>
            <a:r>
              <a:rPr dirty="0"/>
              <a:t> </a:t>
            </a:r>
            <a:r>
              <a:rPr dirty="0" err="1"/>
              <a:t>ekspozycji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promieniowanie</a:t>
            </a:r>
            <a:r>
              <a:rPr dirty="0"/>
              <a:t> UV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codziennie</a:t>
            </a:r>
            <a:r>
              <a:rPr dirty="0"/>
              <a:t> SPF50.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Zaleca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pielęgnację</a:t>
            </a:r>
            <a:r>
              <a:rPr dirty="0"/>
              <a:t> </a:t>
            </a:r>
            <a:r>
              <a:rPr dirty="0" err="1"/>
              <a:t>domową</a:t>
            </a:r>
            <a:r>
              <a:rPr dirty="0"/>
              <a:t> Anesi Lab; </a:t>
            </a:r>
            <a:r>
              <a:rPr dirty="0" err="1"/>
              <a:t>najlepszą</a:t>
            </a:r>
            <a:r>
              <a:rPr dirty="0"/>
              <a:t> </a:t>
            </a:r>
            <a:r>
              <a:rPr dirty="0" err="1"/>
              <a:t>opcją</a:t>
            </a:r>
            <a:r>
              <a:rPr dirty="0"/>
              <a:t> jest </a:t>
            </a:r>
            <a:r>
              <a:rPr dirty="0" err="1"/>
              <a:t>linia</a:t>
            </a:r>
            <a:r>
              <a:rPr dirty="0"/>
              <a:t> Luminosity.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Odczekać</a:t>
            </a:r>
            <a:r>
              <a:rPr dirty="0"/>
              <a:t> 2–3 </a:t>
            </a:r>
            <a:r>
              <a:rPr dirty="0" err="1"/>
              <a:t>dni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 </a:t>
            </a:r>
            <a:r>
              <a:rPr dirty="0" err="1"/>
              <a:t>MelaBright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zastosowaniem</a:t>
            </a:r>
            <a:r>
              <a:rPr dirty="0"/>
              <a:t> w </a:t>
            </a:r>
            <a:r>
              <a:rPr dirty="0" err="1"/>
              <a:t>domu</a:t>
            </a:r>
            <a:r>
              <a:rPr dirty="0"/>
              <a:t> Luminosity </a:t>
            </a:r>
            <a:r>
              <a:rPr dirty="0" err="1"/>
              <a:t>MelaSpot</a:t>
            </a:r>
            <a:r>
              <a:rPr dirty="0"/>
              <a:t> Eraser.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Niektóre</a:t>
            </a:r>
            <a:r>
              <a:rPr dirty="0"/>
              <a:t> </a:t>
            </a:r>
            <a:r>
              <a:rPr dirty="0" err="1"/>
              <a:t>typy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doświadczać</a:t>
            </a:r>
            <a:r>
              <a:rPr dirty="0"/>
              <a:t> </a:t>
            </a:r>
            <a:r>
              <a:rPr dirty="0" err="1"/>
              <a:t>złuszczania</a:t>
            </a:r>
            <a:r>
              <a:rPr dirty="0"/>
              <a:t> 3–5 </a:t>
            </a:r>
            <a:r>
              <a:rPr dirty="0" err="1"/>
              <a:t>dni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specjalnymi</a:t>
            </a:r>
            <a:r>
              <a:rPr dirty="0"/>
              <a:t> </a:t>
            </a:r>
            <a:r>
              <a:rPr dirty="0" err="1"/>
              <a:t>okazjami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odczekać</a:t>
            </a:r>
            <a:r>
              <a:rPr dirty="0"/>
              <a:t> 7 </a:t>
            </a:r>
            <a:r>
              <a:rPr dirty="0" err="1"/>
              <a:t>dni</a:t>
            </a:r>
            <a:r>
              <a:rPr dirty="0"/>
              <a:t>, aby </a:t>
            </a:r>
            <a:r>
              <a:rPr dirty="0" err="1"/>
              <a:t>skóra</a:t>
            </a:r>
            <a:r>
              <a:rPr dirty="0"/>
              <a:t> w </a:t>
            </a:r>
            <a:r>
              <a:rPr dirty="0" err="1"/>
              <a:t>pełni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zregenerowała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uzyskała</a:t>
            </a:r>
            <a:r>
              <a:rPr dirty="0"/>
              <a:t> </a:t>
            </a:r>
            <a:r>
              <a:rPr dirty="0" err="1"/>
              <a:t>promienny</a:t>
            </a:r>
            <a:r>
              <a:rPr dirty="0"/>
              <a:t> </a:t>
            </a:r>
            <a:r>
              <a:rPr dirty="0" err="1"/>
              <a:t>wygląd</a:t>
            </a:r>
            <a:r>
              <a:rPr dirty="0"/>
              <a:t>.</a:t>
            </a:r>
          </a:p>
        </p:txBody>
      </p:sp>
      <p:sp>
        <p:nvSpPr>
          <p:cNvPr id="281" name="TextBox 9"/>
          <p:cNvSpPr txBox="1"/>
          <p:nvPr/>
        </p:nvSpPr>
        <p:spPr>
          <a:xfrm>
            <a:off x="45720" y="218257"/>
            <a:ext cx="12100562" cy="588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07000"/>
              </a:lnSpc>
              <a:spcBef>
                <a:spcPts val="800"/>
              </a:spcBef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lang="pl-PL" dirty="0"/>
              <a:t>WSKAZÓWKI ZABIEGOWE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4" descr="Picture 4"/>
          <p:cNvPicPr>
            <a:picLocks noChangeAspect="1"/>
          </p:cNvPicPr>
          <p:nvPr/>
        </p:nvPicPr>
        <p:blipFill>
          <a:blip r:embed="rId2">
            <a:alphaModFix amt="35000"/>
          </a:blip>
          <a:srcRect l="19328" t="15527" r="30556"/>
          <a:stretch>
            <a:fillRect/>
          </a:stretch>
        </p:blipFill>
        <p:spPr>
          <a:xfrm rot="16200000">
            <a:off x="788669" y="-788673"/>
            <a:ext cx="6858001" cy="8435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Picture 5" descr="Picture 5"/>
          <p:cNvPicPr>
            <a:picLocks noChangeAspect="1"/>
          </p:cNvPicPr>
          <p:nvPr/>
        </p:nvPicPr>
        <p:blipFill>
          <a:blip r:embed="rId3"/>
          <a:srcRect l="8317" r="9935"/>
          <a:stretch>
            <a:fillRect/>
          </a:stretch>
        </p:blipFill>
        <p:spPr>
          <a:xfrm>
            <a:off x="8435340" y="0"/>
            <a:ext cx="3756660" cy="6875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61654" y="5716465"/>
            <a:ext cx="655791" cy="1604901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TextBox 3"/>
          <p:cNvSpPr txBox="1"/>
          <p:nvPr/>
        </p:nvSpPr>
        <p:spPr>
          <a:xfrm>
            <a:off x="349994" y="980090"/>
            <a:ext cx="7934431" cy="4877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Intensywny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korygujący</a:t>
            </a:r>
            <a:r>
              <a:rPr dirty="0"/>
              <a:t> </a:t>
            </a:r>
            <a:r>
              <a:rPr dirty="0" err="1"/>
              <a:t>przebarwienia</a:t>
            </a:r>
            <a:r>
              <a:rPr dirty="0"/>
              <a:t>: 6–8 </a:t>
            </a:r>
            <a:r>
              <a:rPr dirty="0" err="1"/>
              <a:t>sesji</a:t>
            </a:r>
            <a:r>
              <a:rPr dirty="0"/>
              <a:t>, w </a:t>
            </a:r>
            <a:r>
              <a:rPr dirty="0" err="1"/>
              <a:t>zależności</a:t>
            </a:r>
            <a:r>
              <a:rPr dirty="0"/>
              <a:t> od </a:t>
            </a:r>
            <a:r>
              <a:rPr dirty="0" err="1"/>
              <a:t>stanu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. </a:t>
            </a:r>
            <a:r>
              <a:rPr b="0" dirty="0" err="1"/>
              <a:t>Rozpocząć</a:t>
            </a:r>
            <a:r>
              <a:rPr b="0" dirty="0"/>
              <a:t> od </a:t>
            </a:r>
            <a:r>
              <a:rPr b="0" dirty="0" err="1"/>
              <a:t>zabiegu</a:t>
            </a:r>
            <a:r>
              <a:rPr b="0" dirty="0"/>
              <a:t> co 10–21 </a:t>
            </a:r>
            <a:r>
              <a:rPr b="0" dirty="0" err="1"/>
              <a:t>dni</a:t>
            </a:r>
            <a:r>
              <a:rPr b="0" dirty="0"/>
              <a:t> </a:t>
            </a:r>
            <a:r>
              <a:rPr b="0" dirty="0" err="1"/>
              <a:t>przez</a:t>
            </a:r>
            <a:r>
              <a:rPr b="0" dirty="0"/>
              <a:t> 4 </a:t>
            </a:r>
            <a:r>
              <a:rPr b="0" dirty="0" err="1"/>
              <a:t>sesje</a:t>
            </a:r>
            <a:r>
              <a:rPr b="0" dirty="0"/>
              <a:t>, </a:t>
            </a:r>
            <a:r>
              <a:rPr b="0" dirty="0" err="1"/>
              <a:t>następnie</a:t>
            </a:r>
            <a:r>
              <a:rPr b="0" dirty="0"/>
              <a:t> co 4 </a:t>
            </a:r>
            <a:r>
              <a:rPr b="0" dirty="0" err="1"/>
              <a:t>tygodnie</a:t>
            </a:r>
            <a:r>
              <a:rPr b="0" dirty="0"/>
              <a:t> w </a:t>
            </a:r>
            <a:r>
              <a:rPr b="0" dirty="0" err="1"/>
              <a:t>razie</a:t>
            </a:r>
            <a:r>
              <a:rPr b="0" dirty="0"/>
              <a:t> </a:t>
            </a:r>
            <a:r>
              <a:rPr b="0" dirty="0" err="1"/>
              <a:t>potrzeby</a:t>
            </a:r>
            <a:r>
              <a:rPr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Skóra</a:t>
            </a:r>
            <a:r>
              <a:rPr dirty="0"/>
              <a:t> </a:t>
            </a:r>
            <a:r>
              <a:rPr dirty="0" err="1"/>
              <a:t>uszkodzona</a:t>
            </a:r>
            <a:r>
              <a:rPr dirty="0"/>
              <a:t> </a:t>
            </a:r>
            <a:r>
              <a:rPr dirty="0" err="1"/>
              <a:t>słońcem</a:t>
            </a:r>
            <a:r>
              <a:rPr dirty="0"/>
              <a:t>, z </a:t>
            </a:r>
            <a:r>
              <a:rPr dirty="0" err="1"/>
              <a:t>nierówną</a:t>
            </a:r>
            <a:r>
              <a:rPr dirty="0"/>
              <a:t> </a:t>
            </a:r>
            <a:r>
              <a:rPr dirty="0" err="1"/>
              <a:t>teksturą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głębokimi</a:t>
            </a:r>
            <a:r>
              <a:rPr dirty="0"/>
              <a:t> </a:t>
            </a:r>
            <a:r>
              <a:rPr dirty="0" err="1"/>
              <a:t>przebarwieniami</a:t>
            </a:r>
            <a:r>
              <a:rPr dirty="0"/>
              <a:t>:</a:t>
            </a:r>
            <a:br>
              <a:rPr b="0" dirty="0"/>
            </a:br>
            <a:r>
              <a:rPr b="0" dirty="0" err="1"/>
              <a:t>Wykonać</a:t>
            </a:r>
            <a:r>
              <a:rPr b="0" dirty="0"/>
              <a:t> </a:t>
            </a:r>
            <a:r>
              <a:rPr dirty="0"/>
              <a:t>Dermo Peel No.3 Renewal</a:t>
            </a:r>
            <a:r>
              <a:rPr b="0" dirty="0"/>
              <a:t> 10 </a:t>
            </a:r>
            <a:r>
              <a:rPr b="0" dirty="0" err="1"/>
              <a:t>dni</a:t>
            </a:r>
            <a:r>
              <a:rPr b="0" dirty="0"/>
              <a:t> </a:t>
            </a:r>
            <a:r>
              <a:rPr b="0" dirty="0" err="1"/>
              <a:t>przed</a:t>
            </a:r>
            <a:r>
              <a:rPr b="0" dirty="0"/>
              <a:t> </a:t>
            </a:r>
            <a:r>
              <a:rPr b="0" dirty="0" err="1"/>
              <a:t>rozpoczęciem</a:t>
            </a:r>
            <a:r>
              <a:rPr b="0" dirty="0"/>
              <a:t> </a:t>
            </a:r>
            <a:r>
              <a:rPr b="0" dirty="0" err="1"/>
              <a:t>serii</a:t>
            </a:r>
            <a:r>
              <a:rPr b="0" dirty="0"/>
              <a:t> </a:t>
            </a:r>
            <a:r>
              <a:rPr b="0" dirty="0" err="1"/>
              <a:t>zabiegów</a:t>
            </a:r>
            <a:r>
              <a:rPr b="0"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Przebarwienia</a:t>
            </a:r>
            <a:r>
              <a:rPr dirty="0"/>
              <a:t> </a:t>
            </a:r>
            <a:r>
              <a:rPr dirty="0" err="1"/>
              <a:t>pozapalne</a:t>
            </a:r>
            <a:r>
              <a:rPr dirty="0"/>
              <a:t> (PIH)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wypryskach</a:t>
            </a:r>
            <a:r>
              <a:rPr dirty="0"/>
              <a:t>:</a:t>
            </a:r>
            <a:br>
              <a:rPr dirty="0"/>
            </a:br>
            <a:r>
              <a:rPr b="0" dirty="0" err="1"/>
              <a:t>Łączyć</a:t>
            </a:r>
            <a:r>
              <a:rPr b="0" dirty="0"/>
              <a:t> z Dermo Peel No.2 Corrector. </a:t>
            </a:r>
            <a:r>
              <a:rPr b="0" dirty="0" err="1"/>
              <a:t>Zabiegi</a:t>
            </a:r>
            <a:r>
              <a:rPr b="0" dirty="0"/>
              <a:t> </a:t>
            </a:r>
            <a:r>
              <a:rPr b="0" dirty="0" err="1"/>
              <a:t>naprzemienne</a:t>
            </a:r>
            <a:r>
              <a:rPr b="0" dirty="0"/>
              <a:t> co 10–21 </a:t>
            </a:r>
            <a:r>
              <a:rPr b="0" dirty="0" err="1"/>
              <a:t>dni</a:t>
            </a:r>
            <a:r>
              <a:rPr b="0" dirty="0"/>
              <a:t>, w </a:t>
            </a:r>
            <a:r>
              <a:rPr b="0" dirty="0" err="1"/>
              <a:t>zależności</a:t>
            </a:r>
            <a:r>
              <a:rPr b="0" dirty="0"/>
              <a:t> od </a:t>
            </a:r>
            <a:r>
              <a:rPr b="0" dirty="0" err="1"/>
              <a:t>stanu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Utrzymanie</a:t>
            </a:r>
            <a:r>
              <a:rPr dirty="0"/>
              <a:t> </a:t>
            </a:r>
            <a:r>
              <a:rPr dirty="0" err="1"/>
              <a:t>efektów</a:t>
            </a:r>
            <a:r>
              <a:rPr dirty="0"/>
              <a:t>: </a:t>
            </a:r>
            <a:r>
              <a:rPr b="0" dirty="0"/>
              <a:t>1 </a:t>
            </a:r>
            <a:r>
              <a:rPr b="0" dirty="0" err="1"/>
              <a:t>sesja</a:t>
            </a:r>
            <a:r>
              <a:rPr b="0" dirty="0"/>
              <a:t> co 4–8 </a:t>
            </a:r>
            <a:r>
              <a:rPr b="0" dirty="0" err="1"/>
              <a:t>tygodni</a:t>
            </a:r>
            <a:r>
              <a:rPr b="0"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Indywidualny</a:t>
            </a:r>
            <a:r>
              <a:rPr dirty="0"/>
              <a:t> plan: </a:t>
            </a:r>
            <a:r>
              <a:rPr b="0" dirty="0" err="1"/>
              <a:t>MelaBright</a:t>
            </a:r>
            <a:r>
              <a:rPr b="0" dirty="0"/>
              <a:t> </a:t>
            </a:r>
            <a:r>
              <a:rPr b="0" dirty="0" err="1"/>
              <a:t>można</a:t>
            </a:r>
            <a:r>
              <a:rPr b="0" dirty="0"/>
              <a:t> </a:t>
            </a:r>
            <a:r>
              <a:rPr b="0" dirty="0" err="1"/>
              <a:t>stosować</a:t>
            </a:r>
            <a:r>
              <a:rPr b="0" dirty="0"/>
              <a:t> </a:t>
            </a:r>
            <a:r>
              <a:rPr b="0" dirty="0" err="1"/>
              <a:t>naprzemiennie</a:t>
            </a:r>
            <a:r>
              <a:rPr b="0" dirty="0"/>
              <a:t> z </a:t>
            </a:r>
            <a:r>
              <a:rPr b="0" dirty="0" err="1"/>
              <a:t>innymi</a:t>
            </a:r>
            <a:r>
              <a:rPr b="0" dirty="0"/>
              <a:t> </a:t>
            </a:r>
            <a:r>
              <a:rPr b="0" dirty="0" err="1"/>
              <a:t>zabiegami</a:t>
            </a:r>
            <a:r>
              <a:rPr b="0" dirty="0"/>
              <a:t> Anesi, </a:t>
            </a:r>
            <a:r>
              <a:rPr b="0" dirty="0" err="1"/>
              <a:t>tworząc</a:t>
            </a:r>
            <a:r>
              <a:rPr b="0" dirty="0"/>
              <a:t> </a:t>
            </a:r>
            <a:r>
              <a:rPr b="0" dirty="0" err="1"/>
              <a:t>spersonalizowany</a:t>
            </a:r>
            <a:r>
              <a:rPr b="0" dirty="0"/>
              <a:t> plan </a:t>
            </a:r>
            <a:r>
              <a:rPr b="0" dirty="0" err="1"/>
              <a:t>pielęgnacji</a:t>
            </a:r>
            <a:r>
              <a:rPr b="0" dirty="0"/>
              <a:t>.</a:t>
            </a:r>
          </a:p>
          <a:p>
            <a:pPr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 dirty="0"/>
              <a:t> </a:t>
            </a:r>
          </a:p>
          <a:p>
            <a:pPr>
              <a:lnSpc>
                <a:spcPct val="150000"/>
              </a:lnSpc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First Signs Of Hyperpigmentation: </a:t>
            </a:r>
            <a:r>
              <a:rPr b="0" dirty="0"/>
              <a:t>Luminosity + </a:t>
            </a:r>
            <a:r>
              <a:rPr b="0" dirty="0">
                <a:solidFill>
                  <a:schemeClr val="accent2"/>
                </a:solidFill>
              </a:rPr>
              <a:t>3C Vitamin Glow </a:t>
            </a:r>
          </a:p>
          <a:p>
            <a:pPr>
              <a:lnSpc>
                <a:spcPct val="150000"/>
              </a:lnSpc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Aging + Hyperpigmentation: </a:t>
            </a:r>
            <a:r>
              <a:rPr b="0" dirty="0"/>
              <a:t>Luminosity + </a:t>
            </a:r>
            <a:r>
              <a:rPr b="0" dirty="0" err="1">
                <a:solidFill>
                  <a:srgbClr val="C00000"/>
                </a:solidFill>
              </a:rPr>
              <a:t>Epigenesse</a:t>
            </a:r>
            <a:r>
              <a:rPr b="0" dirty="0"/>
              <a:t> / </a:t>
            </a:r>
            <a:r>
              <a:rPr b="0" dirty="0">
                <a:solidFill>
                  <a:schemeClr val="accent5"/>
                </a:solidFill>
              </a:rPr>
              <a:t>Cellular 3</a:t>
            </a:r>
          </a:p>
          <a:p>
            <a:pPr>
              <a:lnSpc>
                <a:spcPct val="150000"/>
              </a:lnSpc>
              <a:defRPr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Poor Hydration, Skin Barrier Repair: </a:t>
            </a:r>
            <a:r>
              <a:rPr b="0" dirty="0"/>
              <a:t>Luminosity + </a:t>
            </a:r>
            <a:r>
              <a:rPr b="0" dirty="0">
                <a:solidFill>
                  <a:srgbClr val="0070C0"/>
                </a:solidFill>
              </a:rPr>
              <a:t>Aqua Vital </a:t>
            </a:r>
            <a:r>
              <a:rPr b="0" dirty="0"/>
              <a:t>/ </a:t>
            </a:r>
            <a:r>
              <a:rPr b="0" dirty="0">
                <a:solidFill>
                  <a:srgbClr val="E59EDD"/>
                </a:solidFill>
              </a:rPr>
              <a:t>Harmony  </a:t>
            </a:r>
          </a:p>
        </p:txBody>
      </p:sp>
      <p:sp>
        <p:nvSpPr>
          <p:cNvPr id="287" name="TextBox 4"/>
          <p:cNvSpPr txBox="1"/>
          <p:nvPr/>
        </p:nvSpPr>
        <p:spPr>
          <a:xfrm>
            <a:off x="45720" y="183854"/>
            <a:ext cx="8343902" cy="1369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WYTYCZNE DOTYCZĄCE ZABIEGU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0" build="p" bldLvl="5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24"/>
            <a:ext cx="12213688" cy="6934225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extBox 4"/>
          <p:cNvSpPr txBox="1"/>
          <p:nvPr/>
        </p:nvSpPr>
        <p:spPr>
          <a:xfrm>
            <a:off x="268614" y="2226771"/>
            <a:ext cx="4686845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31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PODSUMOWANIE BADAŃ KLINICZNYCH</a:t>
            </a:r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37528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Box 4"/>
          <p:cNvSpPr txBox="1"/>
          <p:nvPr/>
        </p:nvSpPr>
        <p:spPr>
          <a:xfrm>
            <a:off x="106275" y="445293"/>
            <a:ext cx="1204000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LUMINOSITY BADANIA KLINICZNE</a:t>
            </a:r>
          </a:p>
        </p:txBody>
      </p:sp>
      <p:sp>
        <p:nvSpPr>
          <p:cNvPr id="295" name="TextBox 5"/>
          <p:cNvSpPr txBox="1"/>
          <p:nvPr/>
        </p:nvSpPr>
        <p:spPr>
          <a:xfrm>
            <a:off x="422303" y="1244219"/>
            <a:ext cx="9666577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404040"/>
                </a:solidFill>
              </a:defRPr>
            </a:pPr>
            <a:r>
              <a:rPr dirty="0"/>
              <a:t>BADANIA KLINICZNE:</a:t>
            </a:r>
            <a:r>
              <a:rPr b="0" dirty="0"/>
              <a:t> </a:t>
            </a:r>
            <a:r>
              <a:rPr b="0" i="1" dirty="0"/>
              <a:t>20 </a:t>
            </a:r>
            <a:r>
              <a:rPr b="0" i="1" dirty="0" err="1"/>
              <a:t>osób</a:t>
            </a:r>
            <a:r>
              <a:rPr b="0" i="1" dirty="0"/>
              <a:t> z </a:t>
            </a:r>
            <a:r>
              <a:rPr b="0" i="1" dirty="0" err="1"/>
              <a:t>przebarwieniami</a:t>
            </a:r>
            <a:r>
              <a:rPr b="0" i="1" dirty="0"/>
              <a:t> </a:t>
            </a:r>
            <a:r>
              <a:rPr b="0" i="1" dirty="0" err="1"/>
              <a:t>skóry</a:t>
            </a:r>
            <a:r>
              <a:rPr b="0" i="1" dirty="0"/>
              <a:t>. </a:t>
            </a:r>
            <a:r>
              <a:rPr b="0" i="1" dirty="0" err="1"/>
              <a:t>Średnia</a:t>
            </a:r>
            <a:r>
              <a:rPr b="0" i="1" dirty="0"/>
              <a:t> </a:t>
            </a:r>
            <a:r>
              <a:rPr b="0" i="1" dirty="0" err="1"/>
              <a:t>wieku</a:t>
            </a:r>
            <a:r>
              <a:rPr b="0" i="1" dirty="0"/>
              <a:t>: 54 </a:t>
            </a:r>
            <a:r>
              <a:rPr b="0" i="1" dirty="0" err="1"/>
              <a:t>lata</a:t>
            </a:r>
            <a:r>
              <a:rPr b="0" i="1" dirty="0"/>
              <a:t>. </a:t>
            </a:r>
            <a:r>
              <a:rPr b="0" i="1" dirty="0" err="1"/>
              <a:t>Produkty</a:t>
            </a:r>
            <a:r>
              <a:rPr b="0" i="1" dirty="0"/>
              <a:t> </a:t>
            </a:r>
            <a:r>
              <a:rPr b="0" i="1" dirty="0" err="1"/>
              <a:t>stosowano</a:t>
            </a:r>
            <a:r>
              <a:rPr b="0" i="1" dirty="0"/>
              <a:t> </a:t>
            </a:r>
            <a:r>
              <a:rPr b="0" i="1" dirty="0" err="1"/>
              <a:t>zgodnie</a:t>
            </a:r>
            <a:r>
              <a:rPr b="0" i="1" dirty="0"/>
              <a:t> z </a:t>
            </a:r>
            <a:r>
              <a:rPr b="0" i="1" dirty="0" err="1"/>
              <a:t>zaleceniami</a:t>
            </a:r>
            <a:r>
              <a:rPr b="0" i="1" dirty="0"/>
              <a:t> </a:t>
            </a:r>
            <a:r>
              <a:rPr b="0" i="1" dirty="0" err="1"/>
              <a:t>przez</a:t>
            </a:r>
            <a:r>
              <a:rPr b="0" i="1" dirty="0"/>
              <a:t> 28 </a:t>
            </a:r>
            <a:r>
              <a:rPr b="0" i="1" dirty="0" err="1"/>
              <a:t>dni</a:t>
            </a:r>
            <a:r>
              <a:rPr b="0" i="1" dirty="0"/>
              <a:t>.</a:t>
            </a:r>
            <a:r>
              <a:rPr dirty="0"/>
              <a:t> </a:t>
            </a:r>
          </a:p>
        </p:txBody>
      </p:sp>
      <p:sp>
        <p:nvSpPr>
          <p:cNvPr id="296" name="TextBox 7"/>
          <p:cNvSpPr txBox="1"/>
          <p:nvPr/>
        </p:nvSpPr>
        <p:spPr>
          <a:xfrm>
            <a:off x="422303" y="2147195"/>
            <a:ext cx="10865129" cy="224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sz="2000" b="1">
                <a:solidFill>
                  <a:srgbClr val="404040"/>
                </a:solidFill>
              </a:defRPr>
            </a:pPr>
            <a:r>
              <a:rPr dirty="0"/>
              <a:t>METODOLOGIA BADANIA PIERWSZEGO: </a:t>
            </a:r>
            <a:r>
              <a:rPr b="0" dirty="0" err="1"/>
              <a:t>Poziom</a:t>
            </a:r>
            <a:r>
              <a:rPr b="0" dirty="0"/>
              <a:t> </a:t>
            </a:r>
            <a:r>
              <a:rPr b="0" dirty="0" err="1"/>
              <a:t>pigmentacji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oceniano</a:t>
            </a:r>
            <a:r>
              <a:rPr b="0" dirty="0"/>
              <a:t> za </a:t>
            </a:r>
            <a:r>
              <a:rPr b="0" dirty="0" err="1"/>
              <a:t>pomocą</a:t>
            </a:r>
            <a:r>
              <a:rPr b="0" dirty="0"/>
              <a:t> </a:t>
            </a:r>
            <a:r>
              <a:rPr b="0" dirty="0" err="1"/>
              <a:t>urządzenia</a:t>
            </a:r>
            <a:r>
              <a:rPr b="0" dirty="0"/>
              <a:t> </a:t>
            </a:r>
            <a:r>
              <a:rPr b="0" dirty="0" err="1"/>
              <a:t>Mexameter</a:t>
            </a:r>
            <a:r>
              <a:rPr b="0" dirty="0"/>
              <a:t>® MX 18, </a:t>
            </a:r>
            <a:r>
              <a:rPr b="0" dirty="0" err="1"/>
              <a:t>specjalistycznego</a:t>
            </a:r>
            <a:r>
              <a:rPr b="0" dirty="0"/>
              <a:t> </a:t>
            </a:r>
            <a:r>
              <a:rPr b="0" dirty="0" err="1"/>
              <a:t>przyrządu</a:t>
            </a:r>
            <a:r>
              <a:rPr b="0" dirty="0"/>
              <a:t> do </a:t>
            </a:r>
            <a:r>
              <a:rPr b="0" dirty="0" err="1"/>
              <a:t>ilościowego</a:t>
            </a:r>
            <a:r>
              <a:rPr b="0" dirty="0"/>
              <a:t> </a:t>
            </a:r>
            <a:r>
              <a:rPr b="0" dirty="0" err="1"/>
              <a:t>pomiaru</a:t>
            </a:r>
            <a:r>
              <a:rPr b="0" dirty="0"/>
              <a:t> </a:t>
            </a:r>
            <a:r>
              <a:rPr b="0" dirty="0" err="1"/>
              <a:t>stężenia</a:t>
            </a:r>
            <a:r>
              <a:rPr b="0" dirty="0"/>
              <a:t> </a:t>
            </a:r>
            <a:r>
              <a:rPr b="0" dirty="0" err="1"/>
              <a:t>melaniny</a:t>
            </a:r>
            <a:r>
              <a:rPr b="0" dirty="0"/>
              <a:t>. </a:t>
            </a:r>
            <a:r>
              <a:rPr b="0" dirty="0" err="1"/>
              <a:t>Pomiar</a:t>
            </a:r>
            <a:r>
              <a:rPr b="0" dirty="0"/>
              <a:t> </a:t>
            </a:r>
            <a:r>
              <a:rPr b="0" dirty="0" err="1"/>
              <a:t>przeprowadzano</a:t>
            </a:r>
            <a:r>
              <a:rPr b="0" dirty="0"/>
              <a:t> </a:t>
            </a:r>
            <a:r>
              <a:rPr b="0" dirty="0" err="1"/>
              <a:t>przed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po </a:t>
            </a:r>
            <a:r>
              <a:rPr b="0" dirty="0" err="1"/>
              <a:t>zastosowaniu</a:t>
            </a:r>
            <a:r>
              <a:rPr b="0" dirty="0"/>
              <a:t> </a:t>
            </a:r>
            <a:r>
              <a:rPr b="0" dirty="0" err="1"/>
              <a:t>produktów</a:t>
            </a:r>
            <a:r>
              <a:rPr b="0" dirty="0"/>
              <a:t>, aby </a:t>
            </a:r>
            <a:r>
              <a:rPr b="0" dirty="0" err="1"/>
              <a:t>określić</a:t>
            </a:r>
            <a:r>
              <a:rPr b="0" dirty="0"/>
              <a:t> </a:t>
            </a:r>
            <a:r>
              <a:rPr b="0" dirty="0" err="1"/>
              <a:t>zmiany</a:t>
            </a:r>
            <a:r>
              <a:rPr b="0" dirty="0"/>
              <a:t> w </a:t>
            </a:r>
            <a:r>
              <a:rPr b="0" dirty="0" err="1"/>
              <a:t>pigmentacji</a:t>
            </a:r>
            <a:r>
              <a:rPr b="0" dirty="0"/>
              <a:t>. </a:t>
            </a:r>
            <a:r>
              <a:rPr b="0" dirty="0" err="1"/>
              <a:t>Dodatkowo</a:t>
            </a:r>
            <a:r>
              <a:rPr b="0" dirty="0"/>
              <a:t> </a:t>
            </a:r>
            <a:r>
              <a:rPr b="0" dirty="0" err="1"/>
              <a:t>wykonano</a:t>
            </a:r>
            <a:r>
              <a:rPr b="0" dirty="0"/>
              <a:t> </a:t>
            </a:r>
            <a:r>
              <a:rPr b="0" dirty="0" err="1"/>
              <a:t>dokumentację</a:t>
            </a:r>
            <a:r>
              <a:rPr b="0" dirty="0"/>
              <a:t> </a:t>
            </a:r>
            <a:r>
              <a:rPr b="0" dirty="0" err="1"/>
              <a:t>wizualną</a:t>
            </a:r>
            <a:r>
              <a:rPr b="0" dirty="0"/>
              <a:t> </a:t>
            </a:r>
            <a:r>
              <a:rPr b="0" dirty="0" err="1"/>
              <a:t>przy</a:t>
            </a:r>
            <a:r>
              <a:rPr b="0" dirty="0"/>
              <a:t> </a:t>
            </a:r>
            <a:r>
              <a:rPr b="0" dirty="0" err="1"/>
              <a:t>użyciu</a:t>
            </a:r>
            <a:r>
              <a:rPr b="0" dirty="0"/>
              <a:t> </a:t>
            </a:r>
            <a:r>
              <a:rPr b="0" dirty="0" err="1"/>
              <a:t>systemu</a:t>
            </a:r>
            <a:r>
              <a:rPr b="0" dirty="0"/>
              <a:t> </a:t>
            </a:r>
            <a:r>
              <a:rPr b="0" dirty="0" err="1"/>
              <a:t>Visioface</a:t>
            </a:r>
            <a:r>
              <a:rPr b="0" dirty="0"/>
              <a:t>® 1000D, </a:t>
            </a:r>
            <a:r>
              <a:rPr b="0" dirty="0" err="1"/>
              <a:t>wysokiej</a:t>
            </a:r>
            <a:r>
              <a:rPr b="0" dirty="0"/>
              <a:t> </a:t>
            </a:r>
            <a:r>
              <a:rPr b="0" dirty="0" err="1"/>
              <a:t>rozdzielczości</a:t>
            </a:r>
            <a:r>
              <a:rPr b="0" dirty="0"/>
              <a:t> </a:t>
            </a:r>
            <a:r>
              <a:rPr b="0" dirty="0" err="1"/>
              <a:t>systemu</a:t>
            </a:r>
            <a:r>
              <a:rPr b="0" dirty="0"/>
              <a:t> </a:t>
            </a:r>
            <a:r>
              <a:rPr b="0" dirty="0" err="1"/>
              <a:t>obrazowania</a:t>
            </a:r>
            <a:r>
              <a:rPr b="0" dirty="0"/>
              <a:t> </a:t>
            </a:r>
            <a:r>
              <a:rPr b="0" dirty="0" err="1"/>
              <a:t>przeznaczonego</a:t>
            </a:r>
            <a:r>
              <a:rPr b="0" dirty="0"/>
              <a:t> do </a:t>
            </a:r>
            <a:r>
              <a:rPr b="0" dirty="0" err="1"/>
              <a:t>oceny</a:t>
            </a:r>
            <a:r>
              <a:rPr b="0" dirty="0"/>
              <a:t> </a:t>
            </a:r>
            <a:r>
              <a:rPr b="0" dirty="0" err="1"/>
              <a:t>dermatologicznej</a:t>
            </a:r>
            <a:r>
              <a:rPr b="0" dirty="0"/>
              <a:t>. </a:t>
            </a:r>
            <a:r>
              <a:rPr b="0" dirty="0" err="1"/>
              <a:t>Standaryzowane</a:t>
            </a:r>
            <a:r>
              <a:rPr b="0" dirty="0"/>
              <a:t> </a:t>
            </a:r>
            <a:r>
              <a:rPr b="0" dirty="0" err="1"/>
              <a:t>fotografie</a:t>
            </a:r>
            <a:r>
              <a:rPr b="0" dirty="0"/>
              <a:t> </a:t>
            </a:r>
            <a:r>
              <a:rPr b="0" dirty="0" err="1"/>
              <a:t>umożliwiły</a:t>
            </a:r>
            <a:r>
              <a:rPr b="0" dirty="0"/>
              <a:t> </a:t>
            </a:r>
            <a:r>
              <a:rPr b="0" dirty="0" err="1"/>
              <a:t>obiektywną</a:t>
            </a:r>
            <a:r>
              <a:rPr b="0" dirty="0"/>
              <a:t> </a:t>
            </a:r>
            <a:r>
              <a:rPr b="0" dirty="0" err="1"/>
              <a:t>ocenę</a:t>
            </a:r>
            <a:r>
              <a:rPr b="0" dirty="0"/>
              <a:t> </a:t>
            </a:r>
            <a:r>
              <a:rPr b="0" dirty="0" err="1"/>
              <a:t>widocznych</a:t>
            </a:r>
            <a:r>
              <a:rPr b="0" dirty="0"/>
              <a:t> </a:t>
            </a:r>
            <a:r>
              <a:rPr b="0" dirty="0" err="1"/>
              <a:t>efektów</a:t>
            </a:r>
            <a:r>
              <a:rPr b="0" dirty="0"/>
              <a:t> w </a:t>
            </a:r>
            <a:r>
              <a:rPr b="0" dirty="0" err="1"/>
              <a:t>redukcji</a:t>
            </a:r>
            <a:r>
              <a:rPr b="0" dirty="0"/>
              <a:t> </a:t>
            </a:r>
            <a:r>
              <a:rPr b="0" dirty="0" err="1"/>
              <a:t>ciemnych</a:t>
            </a:r>
            <a:r>
              <a:rPr b="0" dirty="0"/>
              <a:t> </a:t>
            </a:r>
            <a:r>
              <a:rPr b="0" dirty="0" err="1"/>
              <a:t>plam</a:t>
            </a:r>
            <a:r>
              <a:rPr b="0" dirty="0"/>
              <a:t>.</a:t>
            </a:r>
          </a:p>
        </p:txBody>
      </p:sp>
      <p:sp>
        <p:nvSpPr>
          <p:cNvPr id="297" name="TextBox 11"/>
          <p:cNvSpPr txBox="1"/>
          <p:nvPr/>
        </p:nvSpPr>
        <p:spPr>
          <a:xfrm>
            <a:off x="1522894" y="4680898"/>
            <a:ext cx="8663945" cy="1169551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457200">
              <a:spcBef>
                <a:spcPts val="120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000" dirty="0">
                <a:latin typeface="+mj-lt"/>
                <a:ea typeface="+mj-ea"/>
                <a:cs typeface="+mj-cs"/>
                <a:sym typeface="Aptos"/>
              </a:rPr>
              <a:t>„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Wyniki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wykazują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statystycznie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b="1" dirty="0" err="1">
                <a:latin typeface="+mj-lt"/>
                <a:ea typeface="+mj-ea"/>
                <a:cs typeface="+mj-cs"/>
                <a:sym typeface="Aptos"/>
              </a:rPr>
              <a:t>istotną</a:t>
            </a:r>
            <a:r>
              <a:rPr sz="2000" b="1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b="1" dirty="0" err="1">
                <a:latin typeface="+mj-lt"/>
                <a:ea typeface="+mj-ea"/>
                <a:cs typeface="+mj-cs"/>
                <a:sym typeface="Aptos"/>
              </a:rPr>
              <a:t>redukcję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indeksu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melaniny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, co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wskazuje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na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działanie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depigmentacyjne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28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dni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po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zastosowaniu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produktu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.”</a:t>
            </a:r>
          </a:p>
          <a:p>
            <a:pPr algn="ctr" defTabSz="457200">
              <a:spcBef>
                <a:spcPts val="120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000" dirty="0">
                <a:latin typeface="+mj-lt"/>
                <a:ea typeface="+mj-ea"/>
                <a:cs typeface="+mj-cs"/>
                <a:sym typeface="Aptos"/>
              </a:rPr>
              <a:t>„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Niezależne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badania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kliniczne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wykazują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redukcję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dirty="0" err="1">
                <a:latin typeface="+mj-lt"/>
                <a:ea typeface="+mj-ea"/>
                <a:cs typeface="+mj-cs"/>
                <a:sym typeface="Aptos"/>
              </a:rPr>
              <a:t>melaniny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 </a:t>
            </a:r>
            <a:r>
              <a:rPr sz="2000" b="1" dirty="0">
                <a:latin typeface="+mj-lt"/>
                <a:ea typeface="+mj-ea"/>
                <a:cs typeface="+mj-cs"/>
                <a:sym typeface="Aptos"/>
              </a:rPr>
              <a:t>o 18%</a:t>
            </a:r>
            <a:r>
              <a:rPr sz="2000" dirty="0">
                <a:latin typeface="+mj-lt"/>
                <a:ea typeface="+mj-ea"/>
                <a:cs typeface="+mj-cs"/>
                <a:sym typeface="Aptos"/>
              </a:rPr>
              <a:t>.”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4" descr="Picture 4"/>
          <p:cNvPicPr>
            <a:picLocks noChangeAspect="1"/>
          </p:cNvPicPr>
          <p:nvPr/>
        </p:nvPicPr>
        <p:blipFill>
          <a:blip r:embed="rId2">
            <a:alphaModFix amt="50000"/>
          </a:blip>
          <a:srcRect l="19328" t="9821" r="30556"/>
          <a:stretch>
            <a:fillRect/>
          </a:stretch>
        </p:blipFill>
        <p:spPr>
          <a:xfrm rot="5400000" flipH="1">
            <a:off x="5726857" y="399420"/>
            <a:ext cx="6858001" cy="6059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TextBox 4"/>
          <p:cNvSpPr txBox="1"/>
          <p:nvPr/>
        </p:nvSpPr>
        <p:spPr>
          <a:xfrm>
            <a:off x="106275" y="445293"/>
            <a:ext cx="1204000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solidFill>
                  <a:srgbClr val="40404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LUMINOSITY BADANIA KLINICZNE</a:t>
            </a:r>
          </a:p>
        </p:txBody>
      </p:sp>
      <p:sp>
        <p:nvSpPr>
          <p:cNvPr id="302" name="TextBox 5"/>
          <p:cNvSpPr txBox="1"/>
          <p:nvPr/>
        </p:nvSpPr>
        <p:spPr>
          <a:xfrm>
            <a:off x="411476" y="1178030"/>
            <a:ext cx="8880443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404040"/>
                </a:solidFill>
              </a:defRPr>
            </a:pPr>
            <a:r>
              <a:rPr dirty="0"/>
              <a:t>CLINICAL STUDIES</a:t>
            </a:r>
            <a:r>
              <a:rPr b="0" i="1" dirty="0"/>
              <a:t>: 20 </a:t>
            </a:r>
            <a:r>
              <a:rPr b="0" i="1" dirty="0" err="1"/>
              <a:t>osób</a:t>
            </a:r>
            <a:r>
              <a:rPr b="0" i="1" dirty="0"/>
              <a:t> z </a:t>
            </a:r>
            <a:r>
              <a:rPr b="0" i="1" dirty="0" err="1"/>
              <a:t>przebarwieniami</a:t>
            </a:r>
            <a:r>
              <a:rPr b="0" i="1" dirty="0"/>
              <a:t> </a:t>
            </a:r>
            <a:r>
              <a:rPr b="0" i="1" dirty="0" err="1"/>
              <a:t>skóry</a:t>
            </a:r>
            <a:r>
              <a:rPr b="0" i="1" dirty="0"/>
              <a:t>. </a:t>
            </a:r>
            <a:r>
              <a:rPr b="0" i="1" dirty="0" err="1"/>
              <a:t>Średnia</a:t>
            </a:r>
            <a:r>
              <a:rPr b="0" i="1" dirty="0"/>
              <a:t> </a:t>
            </a:r>
            <a:r>
              <a:rPr b="0" i="1" dirty="0" err="1"/>
              <a:t>wieku</a:t>
            </a:r>
            <a:r>
              <a:rPr b="0" i="1" dirty="0"/>
              <a:t>: 54 </a:t>
            </a:r>
            <a:r>
              <a:rPr b="0" i="1" dirty="0" err="1"/>
              <a:t>lata</a:t>
            </a:r>
            <a:r>
              <a:rPr b="0" i="1" dirty="0"/>
              <a:t>. </a:t>
            </a:r>
            <a:r>
              <a:rPr b="0" i="1" dirty="0" err="1"/>
              <a:t>Produkty</a:t>
            </a:r>
            <a:r>
              <a:rPr b="0" i="1" dirty="0"/>
              <a:t> </a:t>
            </a:r>
            <a:r>
              <a:rPr b="0" i="1" dirty="0" err="1"/>
              <a:t>stosowano</a:t>
            </a:r>
            <a:r>
              <a:rPr b="0" i="1" dirty="0"/>
              <a:t> </a:t>
            </a:r>
            <a:r>
              <a:rPr b="0" i="1" dirty="0" err="1"/>
              <a:t>zgodnie</a:t>
            </a:r>
            <a:r>
              <a:rPr b="0" i="1" dirty="0"/>
              <a:t> z </a:t>
            </a:r>
            <a:r>
              <a:rPr b="0" i="1" dirty="0" err="1"/>
              <a:t>zaleceniami</a:t>
            </a:r>
            <a:r>
              <a:rPr b="0" i="1" dirty="0"/>
              <a:t> </a:t>
            </a:r>
            <a:r>
              <a:rPr b="0" i="1" dirty="0" err="1"/>
              <a:t>przez</a:t>
            </a:r>
            <a:r>
              <a:rPr b="0" i="1" dirty="0"/>
              <a:t> 28 </a:t>
            </a:r>
            <a:r>
              <a:rPr b="0" i="1" dirty="0" err="1"/>
              <a:t>dni</a:t>
            </a:r>
            <a:r>
              <a:rPr b="0" i="1" dirty="0"/>
              <a:t>.</a:t>
            </a:r>
            <a:r>
              <a:rPr dirty="0"/>
              <a:t> </a:t>
            </a:r>
          </a:p>
        </p:txBody>
      </p:sp>
      <p:sp>
        <p:nvSpPr>
          <p:cNvPr id="303" name="TextBox 7"/>
          <p:cNvSpPr txBox="1"/>
          <p:nvPr/>
        </p:nvSpPr>
        <p:spPr>
          <a:xfrm>
            <a:off x="411477" y="1971692"/>
            <a:ext cx="11013608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000" b="1">
                <a:solidFill>
                  <a:srgbClr val="404040"/>
                </a:solidFill>
              </a:defRPr>
            </a:pPr>
            <a:r>
              <a:rPr dirty="0"/>
              <a:t>METODOLOGIA BADANIA DRUGIEGO: </a:t>
            </a:r>
          </a:p>
          <a:p>
            <a:pPr algn="just">
              <a:defRPr>
                <a:solidFill>
                  <a:srgbClr val="404040"/>
                </a:solidFill>
              </a:defRPr>
            </a:pPr>
            <a:r>
              <a:rPr dirty="0" err="1"/>
              <a:t>Kwestionariusz</a:t>
            </a:r>
            <a:r>
              <a:rPr dirty="0"/>
              <a:t> </a:t>
            </a:r>
            <a:r>
              <a:rPr dirty="0" err="1"/>
              <a:t>samooceny</a:t>
            </a:r>
            <a:r>
              <a:rPr dirty="0"/>
              <a:t> </a:t>
            </a:r>
            <a:r>
              <a:rPr dirty="0" err="1"/>
              <a:t>umożliwiający</a:t>
            </a:r>
            <a:r>
              <a:rPr dirty="0"/>
              <a:t> </a:t>
            </a:r>
            <a:r>
              <a:rPr dirty="0" err="1"/>
              <a:t>uczestnikom</a:t>
            </a:r>
            <a:r>
              <a:rPr dirty="0"/>
              <a:t> </a:t>
            </a:r>
            <a:r>
              <a:rPr dirty="0" err="1"/>
              <a:t>subiektywną</a:t>
            </a:r>
            <a:r>
              <a:rPr dirty="0"/>
              <a:t> </a:t>
            </a:r>
            <a:r>
              <a:rPr dirty="0" err="1"/>
              <a:t>ocenę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r>
              <a:rPr dirty="0" err="1"/>
              <a:t>produktu</a:t>
            </a:r>
            <a:r>
              <a:rPr dirty="0"/>
              <a:t> </a:t>
            </a:r>
            <a:r>
              <a:rPr dirty="0" err="1"/>
              <a:t>poprzez</a:t>
            </a:r>
            <a:r>
              <a:rPr dirty="0"/>
              <a:t> </a:t>
            </a:r>
            <a:r>
              <a:rPr dirty="0" err="1"/>
              <a:t>ustrukturyzowane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. </a:t>
            </a:r>
            <a:r>
              <a:rPr dirty="0" err="1"/>
              <a:t>Poproszono</a:t>
            </a:r>
            <a:r>
              <a:rPr dirty="0"/>
              <a:t> ich o </a:t>
            </a:r>
            <a:r>
              <a:rPr dirty="0" err="1"/>
              <a:t>ocenę</a:t>
            </a:r>
            <a:r>
              <a:rPr dirty="0"/>
              <a:t> </a:t>
            </a:r>
            <a:r>
              <a:rPr dirty="0" err="1"/>
              <a:t>kluczowych</a:t>
            </a:r>
            <a:r>
              <a:rPr dirty="0"/>
              <a:t> </a:t>
            </a:r>
            <a:r>
              <a:rPr dirty="0" err="1"/>
              <a:t>właściwości</a:t>
            </a:r>
            <a:r>
              <a:rPr dirty="0"/>
              <a:t> </a:t>
            </a:r>
            <a:r>
              <a:rPr dirty="0" err="1"/>
              <a:t>produktu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dostrzeganych</a:t>
            </a:r>
            <a:r>
              <a:rPr dirty="0"/>
              <a:t> </a:t>
            </a:r>
            <a:r>
              <a:rPr dirty="0" err="1"/>
              <a:t>efektów</a:t>
            </a:r>
            <a:r>
              <a:rPr dirty="0"/>
              <a:t>, co </a:t>
            </a:r>
            <a:r>
              <a:rPr dirty="0" err="1"/>
              <a:t>pozwoliło</a:t>
            </a:r>
            <a:r>
              <a:rPr dirty="0"/>
              <a:t> </a:t>
            </a:r>
            <a:r>
              <a:rPr dirty="0" err="1"/>
              <a:t>uzyskać</a:t>
            </a:r>
            <a:r>
              <a:rPr dirty="0"/>
              <a:t> </a:t>
            </a:r>
            <a:r>
              <a:rPr dirty="0" err="1"/>
              <a:t>informacje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temat</a:t>
            </a:r>
            <a:r>
              <a:rPr dirty="0"/>
              <a:t> </a:t>
            </a:r>
            <a:r>
              <a:rPr dirty="0" err="1"/>
              <a:t>poziomu</a:t>
            </a:r>
            <a:r>
              <a:rPr dirty="0"/>
              <a:t> </a:t>
            </a:r>
            <a:r>
              <a:rPr dirty="0" err="1"/>
              <a:t>satysfakcji</a:t>
            </a:r>
            <a:r>
              <a:rPr dirty="0"/>
              <a:t>, </a:t>
            </a:r>
            <a:r>
              <a:rPr dirty="0" err="1"/>
              <a:t>postrzeganej</a:t>
            </a:r>
            <a:r>
              <a:rPr dirty="0"/>
              <a:t> </a:t>
            </a:r>
            <a:r>
              <a:rPr dirty="0" err="1"/>
              <a:t>skuteczności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ogólnego</a:t>
            </a:r>
            <a:r>
              <a:rPr dirty="0"/>
              <a:t> </a:t>
            </a:r>
            <a:r>
              <a:rPr dirty="0" err="1"/>
              <a:t>doświadczenia</a:t>
            </a:r>
            <a:r>
              <a:rPr dirty="0"/>
              <a:t> </a:t>
            </a:r>
            <a:r>
              <a:rPr dirty="0" err="1"/>
              <a:t>użytkownika</a:t>
            </a:r>
            <a:r>
              <a:rPr dirty="0"/>
              <a:t>.</a:t>
            </a:r>
          </a:p>
        </p:txBody>
      </p:sp>
      <p:sp>
        <p:nvSpPr>
          <p:cNvPr id="304" name="TextBox 1"/>
          <p:cNvSpPr txBox="1"/>
          <p:nvPr/>
        </p:nvSpPr>
        <p:spPr>
          <a:xfrm>
            <a:off x="1714134" y="3716756"/>
            <a:ext cx="8663945" cy="2885441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i="1">
                <a:solidFill>
                  <a:srgbClr val="404040"/>
                </a:solidFill>
              </a:defRPr>
            </a:pPr>
            <a:r>
              <a:rPr dirty="0"/>
              <a:t>‘</a:t>
            </a:r>
            <a:r>
              <a:rPr b="1" dirty="0"/>
              <a:t>90% </a:t>
            </a:r>
            <a:r>
              <a:rPr dirty="0" err="1"/>
              <a:t>Zgadzam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Luminosity </a:t>
            </a:r>
            <a:r>
              <a:rPr dirty="0" err="1"/>
              <a:t>wygładza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wyrównuje</a:t>
            </a:r>
            <a:r>
              <a:rPr dirty="0"/>
              <a:t> </a:t>
            </a:r>
            <a:r>
              <a:rPr dirty="0" err="1"/>
              <a:t>koloryt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</a:p>
          <a:p>
            <a:pPr algn="ctr">
              <a:lnSpc>
                <a:spcPct val="150000"/>
              </a:lnSpc>
              <a:defRPr i="1">
                <a:solidFill>
                  <a:srgbClr val="404040"/>
                </a:solidFill>
              </a:defRPr>
            </a:pPr>
            <a:r>
              <a:rPr dirty="0"/>
              <a:t>‘</a:t>
            </a:r>
            <a:r>
              <a:rPr b="1" dirty="0"/>
              <a:t>95% </a:t>
            </a:r>
            <a:r>
              <a:rPr dirty="0" err="1"/>
              <a:t>Zauważają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naturalny</a:t>
            </a:r>
            <a:r>
              <a:rPr dirty="0"/>
              <a:t> </a:t>
            </a:r>
            <a:r>
              <a:rPr dirty="0" err="1"/>
              <a:t>blask</a:t>
            </a:r>
            <a:r>
              <a:rPr dirty="0"/>
              <a:t> ich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został</a:t>
            </a:r>
            <a:r>
              <a:rPr dirty="0"/>
              <a:t> </a:t>
            </a:r>
            <a:r>
              <a:rPr dirty="0" err="1"/>
              <a:t>poprawiony</a:t>
            </a:r>
            <a:r>
              <a:rPr dirty="0"/>
              <a:t>.’</a:t>
            </a:r>
          </a:p>
          <a:p>
            <a:pPr algn="ctr">
              <a:lnSpc>
                <a:spcPct val="150000"/>
              </a:lnSpc>
              <a:defRPr>
                <a:solidFill>
                  <a:srgbClr val="404040"/>
                </a:solidFill>
              </a:defRPr>
            </a:pPr>
            <a:r>
              <a:rPr dirty="0"/>
              <a:t>‘</a:t>
            </a:r>
            <a:r>
              <a:rPr b="1" dirty="0"/>
              <a:t>100% </a:t>
            </a:r>
            <a:r>
              <a:rPr dirty="0" err="1"/>
              <a:t>Zgadzają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skóra</a:t>
            </a:r>
            <a:r>
              <a:rPr dirty="0"/>
              <a:t> jest </a:t>
            </a:r>
            <a:r>
              <a:rPr dirty="0" err="1"/>
              <a:t>bardziej</a:t>
            </a:r>
            <a:r>
              <a:rPr dirty="0"/>
              <a:t> </a:t>
            </a:r>
            <a:r>
              <a:rPr dirty="0" err="1"/>
              <a:t>promienna</a:t>
            </a:r>
            <a:r>
              <a:rPr dirty="0"/>
              <a:t>, o </a:t>
            </a:r>
            <a:r>
              <a:rPr dirty="0" err="1"/>
              <a:t>lepszej</a:t>
            </a:r>
            <a:r>
              <a:rPr dirty="0"/>
              <a:t> </a:t>
            </a:r>
            <a:r>
              <a:rPr dirty="0" err="1"/>
              <a:t>elastyczności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witalności</a:t>
            </a:r>
            <a:r>
              <a:rPr dirty="0"/>
              <a:t>.’  </a:t>
            </a:r>
            <a:endParaRPr i="1" dirty="0"/>
          </a:p>
          <a:p>
            <a:pPr algn="ctr">
              <a:lnSpc>
                <a:spcPct val="150000"/>
              </a:lnSpc>
              <a:defRPr i="1">
                <a:solidFill>
                  <a:srgbClr val="404040"/>
                </a:solidFill>
              </a:defRPr>
            </a:pPr>
            <a:r>
              <a:rPr dirty="0"/>
              <a:t>’</a:t>
            </a:r>
            <a:r>
              <a:rPr b="1" dirty="0"/>
              <a:t>90% </a:t>
            </a:r>
            <a:r>
              <a:rPr dirty="0" err="1"/>
              <a:t>Zgadzają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produkt</a:t>
            </a:r>
            <a:r>
              <a:rPr dirty="0"/>
              <a:t> </a:t>
            </a:r>
            <a:r>
              <a:rPr dirty="0" err="1"/>
              <a:t>poprawia</a:t>
            </a:r>
            <a:r>
              <a:rPr dirty="0"/>
              <a:t> </a:t>
            </a:r>
            <a:r>
              <a:rPr dirty="0" err="1"/>
              <a:t>wygląd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.’ </a:t>
            </a:r>
          </a:p>
          <a:p>
            <a:pPr algn="ctr">
              <a:lnSpc>
                <a:spcPct val="150000"/>
              </a:lnSpc>
              <a:defRPr>
                <a:solidFill>
                  <a:srgbClr val="404040"/>
                </a:solidFill>
              </a:defRPr>
            </a:pPr>
            <a:r>
              <a:rPr dirty="0"/>
              <a:t>‘</a:t>
            </a:r>
            <a:r>
              <a:rPr b="1" dirty="0"/>
              <a:t>100% </a:t>
            </a:r>
            <a:r>
              <a:rPr dirty="0" err="1"/>
              <a:t>Użytkownicy</a:t>
            </a:r>
            <a:r>
              <a:rPr dirty="0"/>
              <a:t> </a:t>
            </a:r>
            <a:r>
              <a:rPr dirty="0" err="1"/>
              <a:t>stwierdzili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ogólny</a:t>
            </a:r>
            <a:r>
              <a:rPr dirty="0"/>
              <a:t> stan ich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uległ</a:t>
            </a:r>
            <a:r>
              <a:rPr dirty="0"/>
              <a:t> </a:t>
            </a:r>
            <a:r>
              <a:rPr dirty="0" err="1"/>
              <a:t>poprawie</a:t>
            </a:r>
            <a:r>
              <a:rPr dirty="0"/>
              <a:t>.’</a:t>
            </a:r>
          </a:p>
          <a:p>
            <a:pPr algn="ctr">
              <a:lnSpc>
                <a:spcPct val="150000"/>
              </a:lnSpc>
              <a:defRPr>
                <a:solidFill>
                  <a:srgbClr val="404040"/>
                </a:solidFill>
              </a:defRPr>
            </a:pPr>
            <a:r>
              <a:rPr dirty="0"/>
              <a:t> ‘</a:t>
            </a:r>
            <a:r>
              <a:rPr b="1" dirty="0"/>
              <a:t>95% </a:t>
            </a:r>
            <a:r>
              <a:rPr dirty="0"/>
              <a:t>Poleciliby </a:t>
            </a:r>
            <a:r>
              <a:rPr dirty="0" err="1"/>
              <a:t>produkty</a:t>
            </a:r>
            <a:r>
              <a:rPr dirty="0"/>
              <a:t> z </a:t>
            </a:r>
            <a:r>
              <a:rPr dirty="0" err="1"/>
              <a:t>linii</a:t>
            </a:r>
            <a:r>
              <a:rPr dirty="0"/>
              <a:t> </a:t>
            </a:r>
            <a:r>
              <a:rPr b="1" dirty="0"/>
              <a:t>Luminosity</a:t>
            </a:r>
            <a:r>
              <a:rPr dirty="0"/>
              <a:t>’’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1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TextBox 1"/>
          <p:cNvSpPr txBox="1"/>
          <p:nvPr/>
        </p:nvSpPr>
        <p:spPr>
          <a:xfrm>
            <a:off x="302501" y="2040825"/>
            <a:ext cx="855779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rPr lang="pl-PL" dirty="0"/>
              <a:t>PRZED</a:t>
            </a:r>
            <a:r>
              <a:rPr dirty="0"/>
              <a:t>                                                                                                    </a:t>
            </a:r>
            <a:r>
              <a:rPr lang="pl-PL" dirty="0"/>
              <a:t>   PO</a:t>
            </a:r>
            <a:r>
              <a:rPr dirty="0"/>
              <a:t> </a:t>
            </a:r>
          </a:p>
        </p:txBody>
      </p:sp>
      <p:sp>
        <p:nvSpPr>
          <p:cNvPr id="310" name="TextBox 3"/>
          <p:cNvSpPr txBox="1"/>
          <p:nvPr/>
        </p:nvSpPr>
        <p:spPr>
          <a:xfrm>
            <a:off x="266124" y="431268"/>
            <a:ext cx="11818086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LUMINOSITY MELABRIGHT PRO: </a:t>
            </a:r>
            <a:r>
              <a:rPr lang="pl-PL" sz="1600" b="0" dirty="0">
                <a:latin typeface="Arial" panose="020B0604020202020204" pitchFamily="34" charset="0"/>
                <a:cs typeface="Arial" panose="020B0604020202020204" pitchFamily="34" charset="0"/>
              </a:rPr>
              <a:t>Jeden zabieg</a:t>
            </a:r>
            <a:endParaRPr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Typ skóry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600" b="0" dirty="0">
                <a:latin typeface="Arial" panose="020B0604020202020204" pitchFamily="34" charset="0"/>
                <a:cs typeface="Arial" panose="020B0604020202020204" pitchFamily="34" charset="0"/>
              </a:rPr>
              <a:t>Normalna sucha</a:t>
            </a:r>
            <a:r>
              <a:rPr sz="1600" b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l-PL" sz="1600" b="0" dirty="0">
                <a:latin typeface="Arial" panose="020B0604020202020204" pitchFamily="34" charset="0"/>
                <a:cs typeface="Arial" panose="020B0604020202020204" pitchFamily="34" charset="0"/>
              </a:rPr>
              <a:t>Uszkodzenia spowodowane słońcem i nierówny koloryt skóry.</a:t>
            </a:r>
            <a:endParaRPr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/>
            </a:pP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Wiek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600" b="0" dirty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pl-PL" sz="1600" b="0" dirty="0"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endParaRPr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b="1"/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ezultat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>Skóra jest bardziej nawilżona, rozjaśniona, a jej koloryt bardziej wyrównany. Bezpośrednio po zabiegu skóra jest lekko zaróżowiona i zaczerwieniona. Przez kolejne 2 dni można wyczuwać na skórze drobinki.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Rectangle 2"/>
          <p:cNvSpPr/>
          <p:nvPr/>
        </p:nvSpPr>
        <p:spPr>
          <a:xfrm flipH="1">
            <a:off x="3188120" y="2983902"/>
            <a:ext cx="396817" cy="51183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2" name="Rectangle 4"/>
          <p:cNvSpPr/>
          <p:nvPr/>
        </p:nvSpPr>
        <p:spPr>
          <a:xfrm flipH="1">
            <a:off x="9108717" y="3165057"/>
            <a:ext cx="370937" cy="51183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23" y="2410156"/>
            <a:ext cx="10515601" cy="3472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37528" y="337529"/>
            <a:ext cx="6858001" cy="6182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Picture 2" descr="Picture 2"/>
          <p:cNvPicPr>
            <a:picLocks noChangeAspect="1"/>
          </p:cNvPicPr>
          <p:nvPr/>
        </p:nvPicPr>
        <p:blipFill>
          <a:blip r:embed="rId3"/>
          <a:srcRect l="7270" r="5691"/>
          <a:stretch>
            <a:fillRect/>
          </a:stretch>
        </p:blipFill>
        <p:spPr>
          <a:xfrm>
            <a:off x="507011" y="1794617"/>
            <a:ext cx="5362450" cy="413710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Picture 3" descr="Picture 3"/>
          <p:cNvPicPr>
            <a:picLocks noChangeAspect="1"/>
          </p:cNvPicPr>
          <p:nvPr/>
        </p:nvPicPr>
        <p:blipFill>
          <a:blip r:embed="rId4"/>
          <a:srcRect l="7690" t="11050" r="4323" b="2264"/>
          <a:stretch>
            <a:fillRect/>
          </a:stretch>
        </p:blipFill>
        <p:spPr>
          <a:xfrm>
            <a:off x="6088839" y="1794617"/>
            <a:ext cx="5416846" cy="4137104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TextBox 1"/>
          <p:cNvSpPr txBox="1"/>
          <p:nvPr/>
        </p:nvSpPr>
        <p:spPr>
          <a:xfrm>
            <a:off x="437864" y="1425284"/>
            <a:ext cx="734315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rPr lang="pl-PL" dirty="0"/>
              <a:t>PRZED</a:t>
            </a:r>
            <a:r>
              <a:rPr dirty="0"/>
              <a:t>                                                                                                    </a:t>
            </a:r>
            <a:r>
              <a:rPr lang="pl-PL" dirty="0"/>
              <a:t>       PO</a:t>
            </a:r>
            <a:r>
              <a:rPr dirty="0"/>
              <a:t> </a:t>
            </a:r>
          </a:p>
        </p:txBody>
      </p:sp>
      <p:sp>
        <p:nvSpPr>
          <p:cNvPr id="320" name="TextBox 2"/>
          <p:cNvSpPr txBox="1"/>
          <p:nvPr/>
        </p:nvSpPr>
        <p:spPr>
          <a:xfrm>
            <a:off x="437864" y="543215"/>
            <a:ext cx="1122183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Typ skóry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b="0" dirty="0">
                <a:latin typeface="Arial" panose="020B0604020202020204" pitchFamily="34" charset="0"/>
                <a:cs typeface="Arial" panose="020B0604020202020204" pitchFamily="34" charset="0"/>
              </a:rPr>
              <a:t>Normalna – sucha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l-PL" b="0" dirty="0">
                <a:latin typeface="Arial" panose="020B0604020202020204" pitchFamily="34" charset="0"/>
                <a:cs typeface="Arial" panose="020B0604020202020204" pitchFamily="34" charset="0"/>
              </a:rPr>
              <a:t>Uszkodzenia spowodowane słońcem i nierówny koloryt skóry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 b="1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Wiek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pl-PL" b="0" dirty="0"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endParaRPr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Rectangle 3"/>
          <p:cNvSpPr/>
          <p:nvPr/>
        </p:nvSpPr>
        <p:spPr>
          <a:xfrm>
            <a:off x="1077790" y="4653057"/>
            <a:ext cx="1184696" cy="51183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2" name="Rectangle 4"/>
          <p:cNvSpPr/>
          <p:nvPr/>
        </p:nvSpPr>
        <p:spPr>
          <a:xfrm>
            <a:off x="3961889" y="4604173"/>
            <a:ext cx="1184695" cy="51183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3" name="Rectangle 5"/>
          <p:cNvSpPr/>
          <p:nvPr/>
        </p:nvSpPr>
        <p:spPr>
          <a:xfrm>
            <a:off x="6891996" y="4753698"/>
            <a:ext cx="1184695" cy="51183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4" name="Rectangle 6"/>
          <p:cNvSpPr/>
          <p:nvPr/>
        </p:nvSpPr>
        <p:spPr>
          <a:xfrm>
            <a:off x="9750211" y="4670309"/>
            <a:ext cx="1184695" cy="51183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5" name="Picture 7" descr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extBox 10"/>
          <p:cNvSpPr txBox="1"/>
          <p:nvPr/>
        </p:nvSpPr>
        <p:spPr>
          <a:xfrm>
            <a:off x="1029012" y="2015701"/>
            <a:ext cx="703279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rPr lang="pl-PL" dirty="0"/>
              <a:t>PRZED</a:t>
            </a:r>
            <a:r>
              <a:rPr dirty="0"/>
              <a:t>                                                                          </a:t>
            </a:r>
            <a:r>
              <a:rPr lang="pl-PL" dirty="0"/>
              <a:t>PO</a:t>
            </a:r>
            <a:r>
              <a:rPr dirty="0"/>
              <a:t> </a:t>
            </a:r>
          </a:p>
        </p:txBody>
      </p:sp>
      <p:sp>
        <p:nvSpPr>
          <p:cNvPr id="330" name="TextBox 11"/>
          <p:cNvSpPr txBox="1"/>
          <p:nvPr/>
        </p:nvSpPr>
        <p:spPr>
          <a:xfrm>
            <a:off x="476085" y="318102"/>
            <a:ext cx="11670195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r>
              <a:rPr lang="pl-PL" b="0" dirty="0"/>
              <a:t>Jeden zabieg</a:t>
            </a:r>
            <a:endParaRPr b="0" dirty="0"/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 </a:t>
            </a:r>
            <a:r>
              <a:rPr lang="pl-PL" b="0" dirty="0"/>
              <a:t>Normalna - sucha</a:t>
            </a:r>
            <a:r>
              <a:rPr b="0" dirty="0"/>
              <a:t>. </a:t>
            </a:r>
            <a:r>
              <a:rPr lang="pl-PL" b="0" dirty="0"/>
              <a:t>Uszkodzenia spowodowane słońcem, matowa pozbawiona blasku cera, nierównomierny koloryt</a:t>
            </a:r>
            <a:r>
              <a:rPr b="0" dirty="0"/>
              <a:t>.</a:t>
            </a:r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58 </a:t>
            </a:r>
            <a:r>
              <a:rPr lang="pl-PL" b="0" dirty="0"/>
              <a:t>lat</a:t>
            </a:r>
            <a:endParaRPr b="0" dirty="0"/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staje się bardziej promienna i młodzieńcza, jej koloryt ulega poprawie. Tuż po zabiegu skóra nabiera delikatnego różowego odcienia. </a:t>
            </a:r>
            <a:endParaRPr b="0" dirty="0"/>
          </a:p>
        </p:txBody>
      </p:sp>
      <p:pic>
        <p:nvPicPr>
          <p:cNvPr id="331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52" y="2385034"/>
            <a:ext cx="8512098" cy="41548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TextBox 1"/>
          <p:cNvSpPr txBox="1"/>
          <p:nvPr/>
        </p:nvSpPr>
        <p:spPr>
          <a:xfrm>
            <a:off x="625268" y="382034"/>
            <a:ext cx="11463720" cy="2339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LUMINOSITY MELABRIGHT PRO: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Dwa zabiegi</a:t>
            </a:r>
            <a:r>
              <a:rPr dirty="0"/>
              <a:t>, 4 </a:t>
            </a:r>
            <a:r>
              <a:rPr lang="pl-PL" dirty="0"/>
              <a:t>tygodnie odstępu między zabiegami</a:t>
            </a:r>
            <a:r>
              <a:rPr dirty="0"/>
              <a:t>. </a:t>
            </a:r>
          </a:p>
          <a:p>
            <a:pPr>
              <a:spcBef>
                <a:spcPts val="6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Ty skóry</a:t>
            </a:r>
            <a:r>
              <a:rPr dirty="0"/>
              <a:t>: </a:t>
            </a:r>
            <a:r>
              <a:rPr lang="pl-PL" b="0" dirty="0"/>
              <a:t>Skóra normalna z widocznymi uszkodzeniami spowodowanymi słońcem, obszarami z przebarwieniami i nierównomiernym kolorytem</a:t>
            </a:r>
            <a:r>
              <a:rPr b="0" dirty="0"/>
              <a:t>. </a:t>
            </a:r>
          </a:p>
          <a:p>
            <a:pPr>
              <a:spcBef>
                <a:spcPts val="6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59 </a:t>
            </a:r>
            <a:r>
              <a:rPr lang="pl-PL" b="0" dirty="0"/>
              <a:t>lat</a:t>
            </a:r>
            <a:r>
              <a:rPr b="0" dirty="0"/>
              <a:t>. </a:t>
            </a:r>
          </a:p>
          <a:p>
            <a:pPr>
              <a:spcBef>
                <a:spcPts val="6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</a:t>
            </a:r>
            <a:r>
              <a:rPr lang="pl-PL" dirty="0" err="1"/>
              <a:t>ezultat</a:t>
            </a:r>
            <a:r>
              <a:rPr dirty="0"/>
              <a:t>: </a:t>
            </a:r>
            <a:r>
              <a:rPr lang="pl-PL" b="0" dirty="0"/>
              <a:t>Znacznie zmniejszone ciemne plamy, a koloryt stał się bardziej jednolity. Cera jest jaśniejsza i czystsza. </a:t>
            </a:r>
            <a:endParaRPr b="0" dirty="0"/>
          </a:p>
        </p:txBody>
      </p:sp>
      <p:pic>
        <p:nvPicPr>
          <p:cNvPr id="335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id-10B9FFB7-532C-42BD-98F9-0BE8A347ACD4" descr="id-10B9FFB7-532C-42BD-98F9-0BE8A347ACD4"/>
          <p:cNvPicPr>
            <a:picLocks noChangeAspect="1"/>
          </p:cNvPicPr>
          <p:nvPr/>
        </p:nvPicPr>
        <p:blipFill>
          <a:blip r:embed="rId4"/>
          <a:srcRect t="10427" r="50574" b="5920"/>
          <a:stretch>
            <a:fillRect/>
          </a:stretch>
        </p:blipFill>
        <p:spPr>
          <a:xfrm rot="16200000">
            <a:off x="1965587" y="1867587"/>
            <a:ext cx="2840191" cy="4807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d-10B9FFB7-532C-42BD-98F9-0BE8A347ACD4" descr="id-10B9FFB7-532C-42BD-98F9-0BE8A347ACD4"/>
          <p:cNvPicPr>
            <a:picLocks noChangeAspect="1"/>
          </p:cNvPicPr>
          <p:nvPr/>
        </p:nvPicPr>
        <p:blipFill>
          <a:blip r:embed="rId4"/>
          <a:srcRect l="56879" t="13753" r="3070" b="5920"/>
          <a:stretch>
            <a:fillRect/>
          </a:stretch>
        </p:blipFill>
        <p:spPr>
          <a:xfrm rot="16200000">
            <a:off x="7264306" y="1682689"/>
            <a:ext cx="2777208" cy="5113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4" descr="Picture 4"/>
          <p:cNvPicPr>
            <a:picLocks noChangeAspect="1"/>
          </p:cNvPicPr>
          <p:nvPr/>
        </p:nvPicPr>
        <p:blipFill>
          <a:blip r:embed="rId2">
            <a:alphaModFix amt="85000"/>
          </a:blip>
          <a:srcRect l="19328" t="9821" r="30556"/>
          <a:stretch>
            <a:fillRect/>
          </a:stretch>
        </p:blipFill>
        <p:spPr>
          <a:xfrm rot="16200000">
            <a:off x="-387631" y="337527"/>
            <a:ext cx="6858000" cy="6182944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TextBox 1"/>
          <p:cNvSpPr txBox="1"/>
          <p:nvPr/>
        </p:nvSpPr>
        <p:spPr>
          <a:xfrm>
            <a:off x="255288" y="128630"/>
            <a:ext cx="11624751" cy="176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&amp; DERMO PEEL No.3: </a:t>
            </a:r>
          </a:p>
          <a:p>
            <a:r>
              <a:rPr lang="pl-PL" dirty="0"/>
              <a:t>4 zabiegi w ciągu 14 tygodni</a:t>
            </a:r>
            <a:r>
              <a:rPr dirty="0"/>
              <a:t>. </a:t>
            </a:r>
            <a:r>
              <a:rPr lang="pl-PL" dirty="0"/>
              <a:t>Codzienna pielęgnacja domowa</a:t>
            </a:r>
            <a:r>
              <a:rPr dirty="0"/>
              <a:t>.</a:t>
            </a:r>
          </a:p>
          <a:p>
            <a:endParaRPr dirty="0"/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 </a:t>
            </a:r>
            <a:r>
              <a:rPr lang="pl-PL" b="0" dirty="0"/>
              <a:t>Normalna - tłusta</a:t>
            </a:r>
            <a:r>
              <a:rPr b="0" dirty="0"/>
              <a:t>. </a:t>
            </a:r>
            <a:r>
              <a:rPr lang="pl-PL" b="0" dirty="0"/>
              <a:t>Nierówny koloryt z przebarwieniami </a:t>
            </a:r>
            <a:r>
              <a:rPr b="0" dirty="0"/>
              <a:t>PIH.</a:t>
            </a:r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42 </a:t>
            </a:r>
            <a:r>
              <a:rPr lang="pl-PL" b="0" dirty="0"/>
              <a:t>lata</a:t>
            </a:r>
            <a:r>
              <a:rPr b="0" dirty="0"/>
              <a:t> </a:t>
            </a:r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staje się bardziej jednolita i rozjaśniona, a przebarwienia znacznie się zmniejszają.</a:t>
            </a:r>
            <a:endParaRPr b="0" dirty="0"/>
          </a:p>
        </p:txBody>
      </p:sp>
      <p:sp>
        <p:nvSpPr>
          <p:cNvPr id="341" name="TextBox 2"/>
          <p:cNvSpPr txBox="1"/>
          <p:nvPr/>
        </p:nvSpPr>
        <p:spPr>
          <a:xfrm>
            <a:off x="504268" y="2373670"/>
            <a:ext cx="8371363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t>BEFORE                                                                                  AFTER: 4 Treatments &amp; homecare</a:t>
            </a:r>
          </a:p>
        </p:txBody>
      </p:sp>
      <p:pic>
        <p:nvPicPr>
          <p:cNvPr id="342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49" y="2966565"/>
            <a:ext cx="8944689" cy="3303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icture 4" descr="Picture 4"/>
          <p:cNvPicPr>
            <a:picLocks noChangeAspect="1"/>
          </p:cNvPicPr>
          <p:nvPr/>
        </p:nvPicPr>
        <p:blipFill>
          <a:blip r:embed="rId2">
            <a:alphaModFix amt="85000"/>
          </a:blip>
          <a:srcRect l="19328" t="9821" r="30556"/>
          <a:stretch>
            <a:fillRect/>
          </a:stretch>
        </p:blipFill>
        <p:spPr>
          <a:xfrm rot="16200000">
            <a:off x="-97241" y="47137"/>
            <a:ext cx="6858000" cy="6763723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TextBox 1"/>
          <p:cNvSpPr txBox="1"/>
          <p:nvPr/>
        </p:nvSpPr>
        <p:spPr>
          <a:xfrm>
            <a:off x="7047360" y="1397673"/>
            <a:ext cx="4112253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defRPr b="1"/>
            </a:pPr>
            <a:r>
              <a:rPr dirty="0"/>
              <a:t>LUMINOSITY MELABRIGHT, </a:t>
            </a:r>
            <a:endParaRPr lang="pl-PL" dirty="0"/>
          </a:p>
          <a:p>
            <a:pPr algn="just">
              <a:defRPr b="1"/>
            </a:pPr>
            <a:r>
              <a:rPr dirty="0"/>
              <a:t>DERMO PEEL No.3 &amp; DERMO PEEL 2 </a:t>
            </a:r>
          </a:p>
          <a:p>
            <a:pPr algn="just">
              <a:defRPr b="1"/>
            </a:pPr>
            <a:endParaRPr dirty="0"/>
          </a:p>
          <a:p>
            <a:pPr algn="just"/>
            <a:r>
              <a:rPr lang="pl-PL" dirty="0"/>
              <a:t>Intensywny plan leczenia trwający 20 miesięcy w połączeniu z konsekwentną pielęgnacją domową całkowicie odmienił wygląd tej skóry. </a:t>
            </a:r>
            <a:endParaRPr dirty="0"/>
          </a:p>
        </p:txBody>
      </p:sp>
      <p:sp>
        <p:nvSpPr>
          <p:cNvPr id="347" name="TextBox 2"/>
          <p:cNvSpPr txBox="1"/>
          <p:nvPr/>
        </p:nvSpPr>
        <p:spPr>
          <a:xfrm>
            <a:off x="704273" y="307426"/>
            <a:ext cx="609737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rPr lang="pl-PL" dirty="0"/>
              <a:t>PRZED</a:t>
            </a:r>
            <a:r>
              <a:rPr dirty="0"/>
              <a:t>                                               </a:t>
            </a:r>
            <a:r>
              <a:rPr lang="pl-PL" dirty="0"/>
              <a:t>  PO</a:t>
            </a:r>
            <a:endParaRPr dirty="0"/>
          </a:p>
        </p:txBody>
      </p:sp>
      <p:pic>
        <p:nvPicPr>
          <p:cNvPr id="348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13758" y="5579055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53" y="650589"/>
            <a:ext cx="5955081" cy="6039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256309" y="206204"/>
            <a:ext cx="6858001" cy="6445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Picture 4" descr="Picture 4"/>
          <p:cNvPicPr>
            <a:picLocks noChangeAspect="1"/>
          </p:cNvPicPr>
          <p:nvPr/>
        </p:nvPicPr>
        <p:blipFill>
          <a:blip r:embed="rId3"/>
          <a:srcRect l="52200" t="1266" r="1741" b="5735"/>
          <a:stretch>
            <a:fillRect/>
          </a:stretch>
        </p:blipFill>
        <p:spPr>
          <a:xfrm>
            <a:off x="3632053" y="658821"/>
            <a:ext cx="2763435" cy="56073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Picture 2" descr="Picture 2"/>
          <p:cNvPicPr>
            <a:picLocks noChangeAspect="1"/>
          </p:cNvPicPr>
          <p:nvPr/>
        </p:nvPicPr>
        <p:blipFill>
          <a:blip r:embed="rId3"/>
          <a:srcRect l="1519" r="50537"/>
          <a:stretch>
            <a:fillRect/>
          </a:stretch>
        </p:blipFill>
        <p:spPr>
          <a:xfrm>
            <a:off x="555590" y="658821"/>
            <a:ext cx="2688377" cy="5607374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Rectangle 1"/>
          <p:cNvSpPr/>
          <p:nvPr/>
        </p:nvSpPr>
        <p:spPr>
          <a:xfrm>
            <a:off x="587750" y="2164750"/>
            <a:ext cx="1219451" cy="51183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5" name="Rectangle 3"/>
          <p:cNvSpPr/>
          <p:nvPr/>
        </p:nvSpPr>
        <p:spPr>
          <a:xfrm>
            <a:off x="3632053" y="2164750"/>
            <a:ext cx="1314348" cy="51183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6" name="TextBox 7"/>
          <p:cNvSpPr txBox="1"/>
          <p:nvPr/>
        </p:nvSpPr>
        <p:spPr>
          <a:xfrm>
            <a:off x="6638443" y="1245425"/>
            <a:ext cx="5304851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r>
              <a:rPr lang="pl-PL" b="0" dirty="0"/>
              <a:t>Dwa zabiegi oraz odpowiednia pielęgnacja domowa</a:t>
            </a:r>
            <a:r>
              <a:rPr b="0" dirty="0"/>
              <a:t>. 16 </a:t>
            </a:r>
            <a:r>
              <a:rPr lang="pl-PL" b="0" dirty="0"/>
              <a:t>dni odstępu między zabiegami.</a:t>
            </a:r>
            <a:endParaRPr b="0" dirty="0"/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 </a:t>
            </a:r>
            <a:r>
              <a:rPr b="0" dirty="0"/>
              <a:t>Normal</a:t>
            </a:r>
            <a:r>
              <a:rPr lang="pl-PL" b="0" dirty="0"/>
              <a:t>na</a:t>
            </a:r>
            <a:r>
              <a:rPr b="0" dirty="0"/>
              <a:t> </a:t>
            </a:r>
            <a:r>
              <a:rPr lang="pl-PL" b="0" dirty="0"/>
              <a:t>- odwodniona</a:t>
            </a:r>
            <a:r>
              <a:rPr b="0" dirty="0"/>
              <a:t>. </a:t>
            </a:r>
            <a:r>
              <a:rPr lang="pl-PL" b="0" dirty="0"/>
              <a:t>Skóra zniszczona słońcem o nierównym kolorycie z przebarwieniami.</a:t>
            </a:r>
            <a:endParaRPr b="0" dirty="0"/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43 </a:t>
            </a:r>
            <a:r>
              <a:rPr lang="pl-PL" b="0" dirty="0"/>
              <a:t>lata</a:t>
            </a:r>
            <a:r>
              <a:rPr b="0" dirty="0"/>
              <a:t> </a:t>
            </a:r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jest bardziej nawilżona, rozjaśniona a jej koloryt bardziej wyrównany. Ciemne plamy uległy zmniejszeniu.</a:t>
            </a:r>
            <a:endParaRPr b="0" dirty="0"/>
          </a:p>
        </p:txBody>
      </p:sp>
      <p:pic>
        <p:nvPicPr>
          <p:cNvPr id="357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Picture 2" descr="Picture 2"/>
          <p:cNvPicPr>
            <a:picLocks noChangeAspect="1"/>
          </p:cNvPicPr>
          <p:nvPr/>
        </p:nvPicPr>
        <p:blipFill>
          <a:blip r:embed="rId3"/>
          <a:srcRect l="3832" t="1513" r="2406" b="49868"/>
          <a:stretch>
            <a:fillRect/>
          </a:stretch>
        </p:blipFill>
        <p:spPr>
          <a:xfrm>
            <a:off x="662400" y="2308840"/>
            <a:ext cx="4094654" cy="3652466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TextBox 1"/>
          <p:cNvSpPr txBox="1"/>
          <p:nvPr/>
        </p:nvSpPr>
        <p:spPr>
          <a:xfrm>
            <a:off x="662400" y="633282"/>
            <a:ext cx="11273961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r>
              <a:rPr lang="pl-PL" b="0" dirty="0"/>
              <a:t>Jeden zabieg 4 tygodnie pielęgnacji domowej linią </a:t>
            </a:r>
            <a:r>
              <a:rPr b="0" dirty="0"/>
              <a:t>Luminosity. </a:t>
            </a:r>
          </a:p>
          <a:p>
            <a:pPr>
              <a:defRPr b="1"/>
            </a:pPr>
            <a:r>
              <a:rPr lang="pl-PL" dirty="0"/>
              <a:t>Ty skóry</a:t>
            </a:r>
            <a:r>
              <a:rPr dirty="0"/>
              <a:t>: </a:t>
            </a:r>
            <a:r>
              <a:rPr b="0" dirty="0"/>
              <a:t>Normal</a:t>
            </a:r>
            <a:r>
              <a:rPr lang="pl-PL" b="0" dirty="0"/>
              <a:t>na – tłusta. Skóra zniszczona przez słońce, nierównomierny koloryt. Przebarwienia i rozjaśnienia.</a:t>
            </a:r>
            <a:endParaRPr b="0" dirty="0"/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55 </a:t>
            </a:r>
            <a:r>
              <a:rPr lang="pl-PL" b="0" dirty="0"/>
              <a:t>lat</a:t>
            </a:r>
            <a:endParaRPr b="0" dirty="0"/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Jaśniejsza skóra, bardziej wyrównany koloryt oraz zmniejszenie przebarwień.</a:t>
            </a:r>
            <a:endParaRPr b="0" dirty="0"/>
          </a:p>
        </p:txBody>
      </p:sp>
      <p:pic>
        <p:nvPicPr>
          <p:cNvPr id="362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Picture 4" descr="Picture 4"/>
          <p:cNvPicPr>
            <a:picLocks noChangeAspect="1"/>
          </p:cNvPicPr>
          <p:nvPr/>
        </p:nvPicPr>
        <p:blipFill>
          <a:blip r:embed="rId3"/>
          <a:srcRect l="3831" t="52025" r="8156"/>
          <a:stretch>
            <a:fillRect/>
          </a:stretch>
        </p:blipFill>
        <p:spPr>
          <a:xfrm>
            <a:off x="5461458" y="2274198"/>
            <a:ext cx="4030373" cy="3690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Box 1"/>
          <p:cNvSpPr txBox="1"/>
          <p:nvPr/>
        </p:nvSpPr>
        <p:spPr>
          <a:xfrm>
            <a:off x="587279" y="386414"/>
            <a:ext cx="10857470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r>
              <a:rPr lang="pl-PL" b="0" dirty="0"/>
              <a:t>Dwa zabiegi,  odstęp 2 tygodnie między zabiegami</a:t>
            </a:r>
            <a:r>
              <a:rPr b="0" dirty="0"/>
              <a:t>. </a:t>
            </a:r>
            <a:r>
              <a:rPr lang="pl-PL" b="0" dirty="0"/>
              <a:t>Odpowiednia pielęgnacja domowa stosowana przez 4 tygodnie</a:t>
            </a:r>
            <a:r>
              <a:rPr b="0" dirty="0"/>
              <a:t>.</a:t>
            </a:r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 </a:t>
            </a:r>
            <a:r>
              <a:rPr b="0" dirty="0"/>
              <a:t>Normal</a:t>
            </a:r>
            <a:r>
              <a:rPr lang="pl-PL" b="0" dirty="0"/>
              <a:t>na</a:t>
            </a:r>
            <a:r>
              <a:rPr b="0" dirty="0"/>
              <a:t> </a:t>
            </a:r>
            <a:r>
              <a:rPr lang="pl-PL" b="0" dirty="0"/>
              <a:t>- odwodniona</a:t>
            </a:r>
            <a:r>
              <a:rPr b="0" dirty="0"/>
              <a:t>. </a:t>
            </a:r>
            <a:r>
              <a:rPr lang="pl-PL" b="0" dirty="0"/>
              <a:t>Delikatna skóra z niewielkimi uszkodzeniami spowodowanymi słońcem i jedną wyraźną plamą starczą.</a:t>
            </a:r>
            <a:endParaRPr b="0" dirty="0"/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57 </a:t>
            </a:r>
            <a:r>
              <a:rPr lang="pl-PL" b="0" dirty="0"/>
              <a:t>lat</a:t>
            </a:r>
            <a:r>
              <a:rPr b="0" dirty="0"/>
              <a:t> </a:t>
            </a:r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jest bardziej nawilżona, rozjaśniona a plamy starcze znacznie zmniejszone. Po zabiegach skóra jest lekko zaróżowiona. Klienta zgłaszała, że następnego dnia skóra była zaczerwieniona i nieco wrażliwa na dotyk. Przez 2 dni po zabiegu na skórze były wyczuwalne mikroigły.</a:t>
            </a:r>
            <a:endParaRPr b="0" dirty="0"/>
          </a:p>
        </p:txBody>
      </p:sp>
      <p:sp>
        <p:nvSpPr>
          <p:cNvPr id="367" name="TextBox 2"/>
          <p:cNvSpPr txBox="1"/>
          <p:nvPr/>
        </p:nvSpPr>
        <p:spPr>
          <a:xfrm>
            <a:off x="1535771" y="2747663"/>
            <a:ext cx="854460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b="1"/>
            </a:lvl1pPr>
          </a:lstStyle>
          <a:p>
            <a:r>
              <a:rPr dirty="0"/>
              <a:t> </a:t>
            </a:r>
            <a:r>
              <a:rPr lang="pl-PL" dirty="0"/>
              <a:t>PRZED</a:t>
            </a:r>
            <a:r>
              <a:rPr dirty="0"/>
              <a:t>                                                                             </a:t>
            </a:r>
            <a:r>
              <a:rPr lang="pl-PL" dirty="0"/>
              <a:t> PO</a:t>
            </a:r>
            <a:r>
              <a:rPr dirty="0"/>
              <a:t>: 2 </a:t>
            </a:r>
            <a:r>
              <a:rPr lang="pl-PL" dirty="0"/>
              <a:t>zabiegi</a:t>
            </a:r>
            <a:r>
              <a:rPr dirty="0"/>
              <a:t> &amp; </a:t>
            </a:r>
            <a:r>
              <a:rPr lang="pl-PL" dirty="0"/>
              <a:t>pielęgnacja domowa</a:t>
            </a:r>
            <a:endParaRPr dirty="0"/>
          </a:p>
        </p:txBody>
      </p:sp>
      <p:pic>
        <p:nvPicPr>
          <p:cNvPr id="368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771" y="3169920"/>
            <a:ext cx="7801793" cy="3450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41258" y="291152"/>
            <a:ext cx="6858001" cy="62756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Picture 4" descr="Picture 4"/>
          <p:cNvPicPr>
            <a:picLocks noChangeAspect="1"/>
          </p:cNvPicPr>
          <p:nvPr/>
        </p:nvPicPr>
        <p:blipFill>
          <a:blip r:embed="rId3"/>
          <a:srcRect t="52749"/>
          <a:stretch>
            <a:fillRect/>
          </a:stretch>
        </p:blipFill>
        <p:spPr>
          <a:xfrm>
            <a:off x="6225588" y="2513603"/>
            <a:ext cx="4385707" cy="3421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Picture 1" descr="Picture 1"/>
          <p:cNvPicPr>
            <a:picLocks noChangeAspect="1"/>
          </p:cNvPicPr>
          <p:nvPr/>
        </p:nvPicPr>
        <p:blipFill>
          <a:blip r:embed="rId3"/>
          <a:srcRect l="3370" r="4330" b="53653"/>
          <a:stretch>
            <a:fillRect/>
          </a:stretch>
        </p:blipFill>
        <p:spPr>
          <a:xfrm>
            <a:off x="1211125" y="2513603"/>
            <a:ext cx="4331226" cy="3386733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TextBox 5"/>
          <p:cNvSpPr txBox="1"/>
          <p:nvPr/>
        </p:nvSpPr>
        <p:spPr>
          <a:xfrm>
            <a:off x="1046879" y="750205"/>
            <a:ext cx="10619750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r>
              <a:rPr lang="pl-PL" b="0" dirty="0"/>
              <a:t>4 zabiegi w odstępach 3-4 tygodni oraz pielęgnacja domowa </a:t>
            </a:r>
            <a:r>
              <a:rPr lang="pl-PL" b="0" dirty="0" err="1"/>
              <a:t>Luminosity</a:t>
            </a:r>
            <a:r>
              <a:rPr lang="pl-PL" b="0" dirty="0"/>
              <a:t>.</a:t>
            </a:r>
            <a:r>
              <a:rPr b="0" dirty="0"/>
              <a:t> </a:t>
            </a:r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 </a:t>
            </a:r>
            <a:r>
              <a:rPr lang="pl-PL" b="0" dirty="0"/>
              <a:t>Normalna – mieszana. </a:t>
            </a:r>
            <a:r>
              <a:rPr lang="pl-PL" b="0" dirty="0" err="1"/>
              <a:t>Melazma</a:t>
            </a:r>
            <a:r>
              <a:rPr lang="pl-PL" b="0" dirty="0"/>
              <a:t> na czole. </a:t>
            </a:r>
            <a:endParaRPr b="0" dirty="0"/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40 </a:t>
            </a:r>
            <a:r>
              <a:rPr lang="pl-PL" b="0" dirty="0"/>
              <a:t>lat</a:t>
            </a:r>
            <a:endParaRPr b="0" dirty="0"/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jest czystsza i ma bardziej jednolity koloryt a przebarwienia związane z </a:t>
            </a:r>
            <a:r>
              <a:rPr lang="pl-PL" b="0" dirty="0" err="1"/>
              <a:t>melazmą</a:t>
            </a:r>
            <a:r>
              <a:rPr lang="pl-PL" b="0" dirty="0"/>
              <a:t> znacznie się zmniejszyły.</a:t>
            </a:r>
            <a:endParaRPr b="0" dirty="0"/>
          </a:p>
        </p:txBody>
      </p:sp>
      <p:pic>
        <p:nvPicPr>
          <p:cNvPr id="375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Picture 4" descr="Picture 4"/>
          <p:cNvPicPr>
            <a:picLocks noChangeAspect="1"/>
          </p:cNvPicPr>
          <p:nvPr/>
        </p:nvPicPr>
        <p:blipFill>
          <a:blip r:embed="rId2"/>
          <a:srcRect l="19328" t="9821" r="30556"/>
          <a:stretch>
            <a:fillRect/>
          </a:stretch>
        </p:blipFill>
        <p:spPr>
          <a:xfrm rot="16200000">
            <a:off x="-387632" y="337528"/>
            <a:ext cx="6858001" cy="6182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TextBox 4"/>
          <p:cNvSpPr txBox="1"/>
          <p:nvPr/>
        </p:nvSpPr>
        <p:spPr>
          <a:xfrm>
            <a:off x="7033050" y="1664034"/>
            <a:ext cx="4689130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rPr dirty="0"/>
              <a:t>LUMINOSITY MELABRIGHT PRO: </a:t>
            </a:r>
            <a:endParaRPr lang="pl-PL" dirty="0"/>
          </a:p>
          <a:p>
            <a:pPr>
              <a:defRPr b="1"/>
            </a:pPr>
            <a:r>
              <a:rPr lang="pl-PL" b="0" dirty="0"/>
              <a:t>Jeden zabieg</a:t>
            </a:r>
            <a:r>
              <a:rPr b="0" dirty="0"/>
              <a:t>.</a:t>
            </a:r>
          </a:p>
          <a:p>
            <a:pPr>
              <a:defRPr b="1"/>
            </a:pPr>
            <a:r>
              <a:rPr lang="pl-PL" dirty="0"/>
              <a:t>Typ skóry</a:t>
            </a:r>
            <a:r>
              <a:rPr dirty="0"/>
              <a:t>:</a:t>
            </a:r>
            <a:r>
              <a:rPr lang="pl-PL" dirty="0"/>
              <a:t> </a:t>
            </a:r>
            <a:r>
              <a:rPr lang="pl-PL" b="0" dirty="0"/>
              <a:t>Normalna – mieszana. Wrażliwa o słabej zdolności gojenia się. Skłonna do powstawania przebarwień PIH.</a:t>
            </a:r>
            <a:endParaRPr b="0" dirty="0"/>
          </a:p>
          <a:p>
            <a:pPr>
              <a:defRPr b="1"/>
            </a:pPr>
            <a:r>
              <a:rPr lang="pl-PL" dirty="0"/>
              <a:t>Wiek</a:t>
            </a:r>
            <a:r>
              <a:rPr dirty="0"/>
              <a:t>: </a:t>
            </a:r>
            <a:r>
              <a:rPr b="0" dirty="0"/>
              <a:t>24 </a:t>
            </a:r>
            <a:r>
              <a:rPr lang="pl-PL" b="0" dirty="0"/>
              <a:t>lata</a:t>
            </a:r>
            <a:endParaRPr b="0" dirty="0"/>
          </a:p>
          <a:p>
            <a:pPr>
              <a:defRPr b="1"/>
            </a:pPr>
            <a:r>
              <a:rPr dirty="0"/>
              <a:t>Re</a:t>
            </a:r>
            <a:r>
              <a:rPr lang="pl-PL" dirty="0" err="1"/>
              <a:t>zultat</a:t>
            </a:r>
            <a:r>
              <a:rPr dirty="0"/>
              <a:t>: </a:t>
            </a:r>
            <a:r>
              <a:rPr lang="pl-PL" b="0" dirty="0"/>
              <a:t>Skóra dobrze zareagowała na kurację – wypryski szybko się zagoiły, a jej ogólna struktura uległa poprawie. </a:t>
            </a:r>
            <a:endParaRPr b="0" dirty="0"/>
          </a:p>
        </p:txBody>
      </p:sp>
      <p:pic>
        <p:nvPicPr>
          <p:cNvPr id="380" name="Picture 6" descr="Picture 6"/>
          <p:cNvPicPr>
            <a:picLocks noChangeAspect="1"/>
          </p:cNvPicPr>
          <p:nvPr/>
        </p:nvPicPr>
        <p:blipFill>
          <a:blip r:embed="rId4"/>
          <a:srcRect t="3525" r="1770" b="2531"/>
          <a:stretch>
            <a:fillRect/>
          </a:stretch>
        </p:blipFill>
        <p:spPr>
          <a:xfrm>
            <a:off x="469820" y="1195679"/>
            <a:ext cx="6317236" cy="4724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6" descr="Picture 6"/>
          <p:cNvPicPr>
            <a:picLocks noChangeAspect="1"/>
          </p:cNvPicPr>
          <p:nvPr/>
        </p:nvPicPr>
        <p:blipFill>
          <a:blip r:embed="rId2"/>
          <a:srcRect t="4631" b="7508"/>
          <a:stretch>
            <a:fillRect/>
          </a:stretch>
        </p:blipFill>
        <p:spPr>
          <a:xfrm>
            <a:off x="-67377" y="-240276"/>
            <a:ext cx="12259378" cy="7180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53863" y="5662829"/>
            <a:ext cx="655791" cy="160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3864</Words>
  <Application>Microsoft Office PowerPoint</Application>
  <PresentationFormat>Panoramiczny</PresentationFormat>
  <Paragraphs>344</Paragraphs>
  <Slides>47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52" baseType="lpstr">
      <vt:lpstr>Aptos</vt:lpstr>
      <vt:lpstr>Aptos Display</vt:lpstr>
      <vt:lpstr>Arial</vt:lpstr>
      <vt:lpstr>Montserrat SemiBold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LUMINOSITY: FORMUŁY BIOTECHNOLOGICZNE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Katarzyna</dc:creator>
  <cp:lastModifiedBy>Emilia Badowska</cp:lastModifiedBy>
  <cp:revision>1</cp:revision>
  <dcterms:modified xsi:type="dcterms:W3CDTF">2026-07-10T07:51:54Z</dcterms:modified>
</cp:coreProperties>
</file>